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5"/>
  </p:notesMasterIdLst>
  <p:sldIdLst>
    <p:sldId id="386" r:id="rId2"/>
    <p:sldId id="261" r:id="rId3"/>
    <p:sldId id="776" r:id="rId4"/>
    <p:sldId id="777" r:id="rId5"/>
    <p:sldId id="788" r:id="rId6"/>
    <p:sldId id="892" r:id="rId7"/>
    <p:sldId id="778" r:id="rId8"/>
    <p:sldId id="779" r:id="rId9"/>
    <p:sldId id="900" r:id="rId10"/>
    <p:sldId id="780" r:id="rId11"/>
    <p:sldId id="781" r:id="rId12"/>
    <p:sldId id="901" r:id="rId13"/>
    <p:sldId id="782" r:id="rId14"/>
    <p:sldId id="783" r:id="rId15"/>
    <p:sldId id="789" r:id="rId16"/>
    <p:sldId id="790" r:id="rId17"/>
    <p:sldId id="791" r:id="rId18"/>
    <p:sldId id="893" r:id="rId19"/>
    <p:sldId id="894" r:id="rId20"/>
    <p:sldId id="786" r:id="rId21"/>
    <p:sldId id="794" r:id="rId22"/>
    <p:sldId id="795" r:id="rId23"/>
    <p:sldId id="787" r:id="rId24"/>
    <p:sldId id="895" r:id="rId25"/>
    <p:sldId id="799" r:id="rId26"/>
    <p:sldId id="902" r:id="rId27"/>
    <p:sldId id="903" r:id="rId28"/>
    <p:sldId id="956" r:id="rId29"/>
    <p:sldId id="957" r:id="rId30"/>
    <p:sldId id="959" r:id="rId31"/>
    <p:sldId id="958" r:id="rId32"/>
    <p:sldId id="896" r:id="rId33"/>
    <p:sldId id="897" r:id="rId34"/>
    <p:sldId id="898" r:id="rId35"/>
    <p:sldId id="904" r:id="rId36"/>
    <p:sldId id="931" r:id="rId37"/>
    <p:sldId id="949" r:id="rId38"/>
    <p:sldId id="950" r:id="rId39"/>
    <p:sldId id="951" r:id="rId40"/>
    <p:sldId id="905" r:id="rId41"/>
    <p:sldId id="906" r:id="rId42"/>
    <p:sldId id="899" r:id="rId43"/>
    <p:sldId id="907" r:id="rId44"/>
    <p:sldId id="908" r:id="rId45"/>
    <p:sldId id="909" r:id="rId46"/>
    <p:sldId id="910" r:id="rId47"/>
    <p:sldId id="911" r:id="rId48"/>
    <p:sldId id="914" r:id="rId49"/>
    <p:sldId id="825" r:id="rId50"/>
    <p:sldId id="941" r:id="rId51"/>
    <p:sldId id="942" r:id="rId52"/>
    <p:sldId id="947" r:id="rId53"/>
    <p:sldId id="943" r:id="rId54"/>
    <p:sldId id="944" r:id="rId55"/>
    <p:sldId id="945" r:id="rId56"/>
    <p:sldId id="946" r:id="rId57"/>
    <p:sldId id="948" r:id="rId58"/>
    <p:sldId id="840" r:id="rId59"/>
    <p:sldId id="870" r:id="rId60"/>
    <p:sldId id="841" r:id="rId61"/>
    <p:sldId id="915" r:id="rId62"/>
    <p:sldId id="929" r:id="rId63"/>
    <p:sldId id="930" r:id="rId64"/>
    <p:sldId id="916" r:id="rId65"/>
    <p:sldId id="920" r:id="rId66"/>
    <p:sldId id="921" r:id="rId67"/>
    <p:sldId id="922" r:id="rId68"/>
    <p:sldId id="923" r:id="rId69"/>
    <p:sldId id="925" r:id="rId70"/>
    <p:sldId id="912" r:id="rId71"/>
    <p:sldId id="913" r:id="rId72"/>
    <p:sldId id="917" r:id="rId73"/>
    <p:sldId id="918" r:id="rId74"/>
    <p:sldId id="919" r:id="rId75"/>
    <p:sldId id="928" r:id="rId76"/>
    <p:sldId id="926" r:id="rId77"/>
    <p:sldId id="927" r:id="rId78"/>
    <p:sldId id="773" r:id="rId79"/>
    <p:sldId id="775" r:id="rId80"/>
    <p:sldId id="872" r:id="rId81"/>
    <p:sldId id="952" r:id="rId82"/>
    <p:sldId id="697" r:id="rId83"/>
    <p:sldId id="853" r:id="rId84"/>
    <p:sldId id="871" r:id="rId85"/>
    <p:sldId id="932" r:id="rId86"/>
    <p:sldId id="855" r:id="rId87"/>
    <p:sldId id="856" r:id="rId88"/>
    <p:sldId id="933" r:id="rId89"/>
    <p:sldId id="888" r:id="rId90"/>
    <p:sldId id="887" r:id="rId91"/>
    <p:sldId id="934" r:id="rId92"/>
    <p:sldId id="935" r:id="rId93"/>
    <p:sldId id="936" r:id="rId94"/>
    <p:sldId id="860" r:id="rId95"/>
    <p:sldId id="937" r:id="rId96"/>
    <p:sldId id="889" r:id="rId97"/>
    <p:sldId id="938" r:id="rId98"/>
    <p:sldId id="882" r:id="rId99"/>
    <p:sldId id="940" r:id="rId100"/>
    <p:sldId id="953" r:id="rId101"/>
    <p:sldId id="954" r:id="rId102"/>
    <p:sldId id="955" r:id="rId103"/>
    <p:sldId id="769" r:id="rId104"/>
  </p:sldIdLst>
  <p:sldSz cx="9144000" cy="6858000" type="screen4x3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615" autoAdjust="0"/>
    <p:restoredTop sz="86364" autoAdjust="0"/>
  </p:normalViewPr>
  <p:slideViewPr>
    <p:cSldViewPr>
      <p:cViewPr varScale="1">
        <p:scale>
          <a:sx n="115" d="100"/>
          <a:sy n="115" d="100"/>
        </p:scale>
        <p:origin x="109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8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BB64D-2DB1-455A-AD38-4AA0FB5B021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552BDA8-1420-430C-9381-F54E0ED0DF57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endParaRPr lang="tr-TR" b="1" dirty="0">
            <a:solidFill>
              <a:srgbClr val="FFC000"/>
            </a:solidFill>
          </a:endParaRPr>
        </a:p>
      </dgm:t>
    </dgm:pt>
    <dgm:pt modelId="{D9248E88-9470-4A25-A304-5E2B4FA71747}" type="parTrans" cxnId="{6AF5F68B-C6A8-4A17-BCF9-72F2E3BB9E5D}">
      <dgm:prSet/>
      <dgm:spPr/>
      <dgm:t>
        <a:bodyPr/>
        <a:lstStyle/>
        <a:p>
          <a:endParaRPr lang="tr-TR"/>
        </a:p>
      </dgm:t>
    </dgm:pt>
    <dgm:pt modelId="{578A439D-15C1-4BB6-8D9A-9653A8290C17}" type="sibTrans" cxnId="{6AF5F68B-C6A8-4A17-BCF9-72F2E3BB9E5D}">
      <dgm:prSet/>
      <dgm:spPr/>
      <dgm:t>
        <a:bodyPr/>
        <a:lstStyle/>
        <a:p>
          <a:endParaRPr lang="tr-TR"/>
        </a:p>
      </dgm:t>
    </dgm:pt>
    <dgm:pt modelId="{DDBEFC20-04F5-4908-A9E6-A738C064AEE8}">
      <dgm:prSet custT="1"/>
      <dgm:spPr>
        <a:solidFill>
          <a:schemeClr val="accent6">
            <a:lumMod val="75000"/>
          </a:schemeClr>
        </a:solidFill>
      </dgm:spPr>
      <dgm:t>
        <a:bodyPr anchor="t"/>
        <a:lstStyle/>
        <a:p>
          <a:pPr algn="ctr"/>
          <a:r>
            <a:rPr lang="tr-TR" sz="4800" b="1" u="sng" dirty="0" smtClean="0">
              <a:solidFill>
                <a:srgbClr val="FFC000"/>
              </a:solidFill>
            </a:rPr>
            <a:t>TEKNİK BÖLÜM</a:t>
          </a:r>
          <a:endParaRPr lang="tr-TR" sz="4800" dirty="0">
            <a:solidFill>
              <a:srgbClr val="FFC000"/>
            </a:solidFill>
          </a:endParaRPr>
        </a:p>
      </dgm:t>
    </dgm:pt>
    <dgm:pt modelId="{6863AEE9-F00C-4023-B216-8FFADCA036F1}" type="parTrans" cxnId="{D3941030-D22A-447F-A0F5-69A65BE652B3}">
      <dgm:prSet/>
      <dgm:spPr/>
      <dgm:t>
        <a:bodyPr/>
        <a:lstStyle/>
        <a:p>
          <a:endParaRPr lang="tr-TR"/>
        </a:p>
      </dgm:t>
    </dgm:pt>
    <dgm:pt modelId="{998A325D-5CA3-4497-BB3D-918669FBA4B0}" type="sibTrans" cxnId="{D3941030-D22A-447F-A0F5-69A65BE652B3}">
      <dgm:prSet/>
      <dgm:spPr/>
      <dgm:t>
        <a:bodyPr/>
        <a:lstStyle/>
        <a:p>
          <a:endParaRPr lang="tr-TR"/>
        </a:p>
      </dgm:t>
    </dgm:pt>
    <dgm:pt modelId="{C4FCD09B-FBE3-429D-9AD9-E1A33582413D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algn="just"/>
          <a:r>
            <a:rPr lang="tr-TR" b="1" dirty="0" smtClean="0">
              <a:solidFill>
                <a:srgbClr val="FFC000"/>
              </a:solidFill>
            </a:rPr>
            <a:t>Teknik bölümümüz 1 sorumlu, 3 Elektrikçi, 2 tesisatçı, 2 Alt Yapı bakım onarım, 1 Boyacı ve 1 Havuz Temizlik görevlisi olarak toplam 10 personelimiz ile daire sakinlerimizin 8336 kayıtlı arızasına müdahale ederek en kısa zamanda çözüme kavuşturmuştur.</a:t>
          </a:r>
          <a:endParaRPr lang="tr-TR" b="1" dirty="0">
            <a:solidFill>
              <a:srgbClr val="FFC000"/>
            </a:solidFill>
          </a:endParaRPr>
        </a:p>
      </dgm:t>
    </dgm:pt>
    <dgm:pt modelId="{E3F9EA59-CAFD-409D-BC1F-829C21C9D633}" type="parTrans" cxnId="{09863585-6524-48FE-A470-B090C78E7C26}">
      <dgm:prSet/>
      <dgm:spPr/>
      <dgm:t>
        <a:bodyPr/>
        <a:lstStyle/>
        <a:p>
          <a:endParaRPr lang="tr-TR"/>
        </a:p>
      </dgm:t>
    </dgm:pt>
    <dgm:pt modelId="{C9D346FC-C2DD-44A2-A38E-2350AF8A927F}" type="sibTrans" cxnId="{09863585-6524-48FE-A470-B090C78E7C26}">
      <dgm:prSet/>
      <dgm:spPr/>
      <dgm:t>
        <a:bodyPr/>
        <a:lstStyle/>
        <a:p>
          <a:endParaRPr lang="tr-TR"/>
        </a:p>
      </dgm:t>
    </dgm:pt>
    <dgm:pt modelId="{61C02520-3F11-41B5-9243-D48D056A85FA}" type="pres">
      <dgm:prSet presAssocID="{7E5BB64D-2DB1-455A-AD38-4AA0FB5B02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D34B07D-52FD-4735-8A96-7E5CC3588C34}" type="pres">
      <dgm:prSet presAssocID="{6552BDA8-1420-430C-9381-F54E0ED0DF57}" presName="parentText" presStyleLbl="node1" presStyleIdx="0" presStyleCnt="3" custFlipVert="1" custScaleY="279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50B2032-3C7F-4C71-85A0-61C634109C71}" type="pres">
      <dgm:prSet presAssocID="{578A439D-15C1-4BB6-8D9A-9653A8290C17}" presName="spacer" presStyleCnt="0"/>
      <dgm:spPr/>
    </dgm:pt>
    <dgm:pt modelId="{65D6B05B-A67F-41C8-9701-C1C8CDBDFA3F}" type="pres">
      <dgm:prSet presAssocID="{DDBEFC20-04F5-4908-A9E6-A738C064AEE8}" presName="parentText" presStyleLbl="node1" presStyleIdx="1" presStyleCnt="3" custScaleY="112070" custLinFactNeighborX="2007" custLinFactNeighborY="-8264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C24DDDD-FC7D-4107-A575-3A3A170D76A3}" type="pres">
      <dgm:prSet presAssocID="{998A325D-5CA3-4497-BB3D-918669FBA4B0}" presName="spacer" presStyleCnt="0"/>
      <dgm:spPr/>
    </dgm:pt>
    <dgm:pt modelId="{9F8563EE-E2D9-4F6D-8A18-39D2F8AA1A1E}" type="pres">
      <dgm:prSet presAssocID="{C4FCD09B-FBE3-429D-9AD9-E1A33582413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3941030-D22A-447F-A0F5-69A65BE652B3}" srcId="{7E5BB64D-2DB1-455A-AD38-4AA0FB5B021D}" destId="{DDBEFC20-04F5-4908-A9E6-A738C064AEE8}" srcOrd="1" destOrd="0" parTransId="{6863AEE9-F00C-4023-B216-8FFADCA036F1}" sibTransId="{998A325D-5CA3-4497-BB3D-918669FBA4B0}"/>
    <dgm:cxn modelId="{09863585-6524-48FE-A470-B090C78E7C26}" srcId="{7E5BB64D-2DB1-455A-AD38-4AA0FB5B021D}" destId="{C4FCD09B-FBE3-429D-9AD9-E1A33582413D}" srcOrd="2" destOrd="0" parTransId="{E3F9EA59-CAFD-409D-BC1F-829C21C9D633}" sibTransId="{C9D346FC-C2DD-44A2-A38E-2350AF8A927F}"/>
    <dgm:cxn modelId="{084ABCFD-C00D-4298-9F32-794457820092}" type="presOf" srcId="{DDBEFC20-04F5-4908-A9E6-A738C064AEE8}" destId="{65D6B05B-A67F-41C8-9701-C1C8CDBDFA3F}" srcOrd="0" destOrd="0" presId="urn:microsoft.com/office/officeart/2005/8/layout/vList2"/>
    <dgm:cxn modelId="{C9A0D73F-7AB4-42F6-BF41-7D128A3D4325}" type="presOf" srcId="{C4FCD09B-FBE3-429D-9AD9-E1A33582413D}" destId="{9F8563EE-E2D9-4F6D-8A18-39D2F8AA1A1E}" srcOrd="0" destOrd="0" presId="urn:microsoft.com/office/officeart/2005/8/layout/vList2"/>
    <dgm:cxn modelId="{6AF5F68B-C6A8-4A17-BCF9-72F2E3BB9E5D}" srcId="{7E5BB64D-2DB1-455A-AD38-4AA0FB5B021D}" destId="{6552BDA8-1420-430C-9381-F54E0ED0DF57}" srcOrd="0" destOrd="0" parTransId="{D9248E88-9470-4A25-A304-5E2B4FA71747}" sibTransId="{578A439D-15C1-4BB6-8D9A-9653A8290C17}"/>
    <dgm:cxn modelId="{0ECC8352-7516-4E41-AA4D-D4C87FF3A335}" type="presOf" srcId="{7E5BB64D-2DB1-455A-AD38-4AA0FB5B021D}" destId="{61C02520-3F11-41B5-9243-D48D056A85FA}" srcOrd="0" destOrd="0" presId="urn:microsoft.com/office/officeart/2005/8/layout/vList2"/>
    <dgm:cxn modelId="{EE94C8BF-6C45-48A4-BE89-49D4EDFC979B}" type="presOf" srcId="{6552BDA8-1420-430C-9381-F54E0ED0DF57}" destId="{3D34B07D-52FD-4735-8A96-7E5CC3588C34}" srcOrd="0" destOrd="0" presId="urn:microsoft.com/office/officeart/2005/8/layout/vList2"/>
    <dgm:cxn modelId="{7DF2BC38-F149-4552-922E-AB34FA4A2808}" type="presParOf" srcId="{61C02520-3F11-41B5-9243-D48D056A85FA}" destId="{3D34B07D-52FD-4735-8A96-7E5CC3588C34}" srcOrd="0" destOrd="0" presId="urn:microsoft.com/office/officeart/2005/8/layout/vList2"/>
    <dgm:cxn modelId="{05BDBDB2-5372-435E-8F96-B559420DA2A8}" type="presParOf" srcId="{61C02520-3F11-41B5-9243-D48D056A85FA}" destId="{750B2032-3C7F-4C71-85A0-61C634109C71}" srcOrd="1" destOrd="0" presId="urn:microsoft.com/office/officeart/2005/8/layout/vList2"/>
    <dgm:cxn modelId="{5E0FE4DB-A4A5-4AA8-A69D-426330BB7E24}" type="presParOf" srcId="{61C02520-3F11-41B5-9243-D48D056A85FA}" destId="{65D6B05B-A67F-41C8-9701-C1C8CDBDFA3F}" srcOrd="2" destOrd="0" presId="urn:microsoft.com/office/officeart/2005/8/layout/vList2"/>
    <dgm:cxn modelId="{97FA11C0-344C-492A-AD62-082F855FD918}" type="presParOf" srcId="{61C02520-3F11-41B5-9243-D48D056A85FA}" destId="{DC24DDDD-FC7D-4107-A575-3A3A170D76A3}" srcOrd="3" destOrd="0" presId="urn:microsoft.com/office/officeart/2005/8/layout/vList2"/>
    <dgm:cxn modelId="{1B9FC56A-8CF1-4669-A498-4CB0370EE04A}" type="presParOf" srcId="{61C02520-3F11-41B5-9243-D48D056A85FA}" destId="{9F8563EE-E2D9-4F6D-8A18-39D2F8AA1A1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4B07D-52FD-4735-8A96-7E5CC3588C34}">
      <dsp:nvSpPr>
        <dsp:cNvPr id="0" name=""/>
        <dsp:cNvSpPr/>
      </dsp:nvSpPr>
      <dsp:spPr>
        <a:xfrm flipV="1">
          <a:off x="0" y="39290"/>
          <a:ext cx="8972552" cy="54977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b="1" kern="1200" dirty="0">
            <a:solidFill>
              <a:srgbClr val="FFC000"/>
            </a:solidFill>
          </a:endParaRPr>
        </a:p>
      </dsp:txBody>
      <dsp:txXfrm rot="10800000">
        <a:off x="2684" y="41974"/>
        <a:ext cx="8967184" cy="49609"/>
      </dsp:txXfrm>
    </dsp:sp>
    <dsp:sp modelId="{65D6B05B-A67F-41C8-9701-C1C8CDBDFA3F}">
      <dsp:nvSpPr>
        <dsp:cNvPr id="0" name=""/>
        <dsp:cNvSpPr/>
      </dsp:nvSpPr>
      <dsp:spPr>
        <a:xfrm>
          <a:off x="0" y="106263"/>
          <a:ext cx="8972552" cy="2202847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800" b="1" u="sng" kern="1200" dirty="0" smtClean="0">
              <a:solidFill>
                <a:srgbClr val="FFC000"/>
              </a:solidFill>
            </a:rPr>
            <a:t>TEKNİK BÖLÜM</a:t>
          </a:r>
          <a:endParaRPr lang="tr-TR" sz="4800" kern="1200" dirty="0">
            <a:solidFill>
              <a:srgbClr val="FFC000"/>
            </a:solidFill>
          </a:endParaRPr>
        </a:p>
      </dsp:txBody>
      <dsp:txXfrm>
        <a:off x="107534" y="213797"/>
        <a:ext cx="8757484" cy="1987779"/>
      </dsp:txXfrm>
    </dsp:sp>
    <dsp:sp modelId="{9F8563EE-E2D9-4F6D-8A18-39D2F8AA1A1E}">
      <dsp:nvSpPr>
        <dsp:cNvPr id="0" name=""/>
        <dsp:cNvSpPr/>
      </dsp:nvSpPr>
      <dsp:spPr>
        <a:xfrm>
          <a:off x="0" y="2435355"/>
          <a:ext cx="8972552" cy="1965599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rgbClr val="FFC000"/>
              </a:solidFill>
            </a:rPr>
            <a:t>Teknik bölümümüz 1 sorumlu, 3 Elektrikçi, 2 tesisatçı, 2 Alt Yapı bakım onarım, 1 Boyacı ve 1 Havuz Temizlik görevlisi olarak toplam 10 personelimiz ile daire sakinlerimizin 8336 kayıtlı arızasına müdahale ederek en kısa zamanda çözüme kavuşturmuştur.</a:t>
          </a:r>
          <a:endParaRPr lang="tr-TR" sz="2400" b="1" kern="1200" dirty="0">
            <a:solidFill>
              <a:srgbClr val="FFC000"/>
            </a:solidFill>
          </a:endParaRPr>
        </a:p>
      </dsp:txBody>
      <dsp:txXfrm>
        <a:off x="95953" y="2531308"/>
        <a:ext cx="8780646" cy="1773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959A2-D076-4A98-871C-A01E0F2C5DD7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CB9C7-3F38-4EE1-91BA-98955D32A4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6391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İkizkenar Üçgen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tr-TR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 Üçgen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İkizkenar Üçgen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1" name="10 Düz Bağlayıcı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Düz Bağlayıcı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 Üçgen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Düz Bağlayıcı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Düz Bağlayıcı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3623D54-130E-4763-B8AA-698350DC1CAC}" type="datetimeFigureOut">
              <a:rPr lang="tr-TR" smtClean="0"/>
              <a:pPr/>
              <a:t>13.01.2023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tr-TR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F05B9A9-7F13-4E9F-90A7-4F8CE3BD22E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7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1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381000" y="1500174"/>
            <a:ext cx="8262966" cy="5000660"/>
          </a:xfrm>
        </p:spPr>
        <p:txBody>
          <a:bodyPr>
            <a:noAutofit/>
          </a:bodyPr>
          <a:lstStyle/>
          <a:p>
            <a:pPr algn="ctr"/>
            <a:r>
              <a:rPr lang="tr-TR" sz="6000" dirty="0" smtClean="0">
                <a:solidFill>
                  <a:srgbClr val="FFC000"/>
                </a:solidFill>
              </a:rPr>
              <a:t>2022 YILI </a:t>
            </a:r>
            <a:br>
              <a:rPr lang="tr-TR" sz="6000" dirty="0" smtClean="0">
                <a:solidFill>
                  <a:srgbClr val="FFC000"/>
                </a:solidFill>
              </a:rPr>
            </a:br>
            <a:r>
              <a:rPr lang="tr-TR" sz="6000" dirty="0" smtClean="0">
                <a:solidFill>
                  <a:srgbClr val="FFC000"/>
                </a:solidFill>
              </a:rPr>
              <a:t>AVRUPA KONUTLARI 1</a:t>
            </a:r>
            <a:br>
              <a:rPr lang="tr-TR" sz="6000" dirty="0" smtClean="0">
                <a:solidFill>
                  <a:srgbClr val="FFC000"/>
                </a:solidFill>
              </a:rPr>
            </a:br>
            <a:r>
              <a:rPr lang="tr-TR" sz="6000" dirty="0" smtClean="0">
                <a:solidFill>
                  <a:srgbClr val="FFC000"/>
                </a:solidFill>
              </a:rPr>
              <a:t>SİTE YÖNETİMİ</a:t>
            </a:r>
            <a:br>
              <a:rPr lang="tr-TR" sz="6000" dirty="0" smtClean="0">
                <a:solidFill>
                  <a:srgbClr val="FFC000"/>
                </a:solidFill>
              </a:rPr>
            </a:br>
            <a:r>
              <a:rPr lang="tr-TR" sz="6000" dirty="0" smtClean="0">
                <a:solidFill>
                  <a:srgbClr val="FFC000"/>
                </a:solidFill>
              </a:rPr>
              <a:t>FAALİYETLERİ</a:t>
            </a:r>
            <a:endParaRPr lang="tr-TR" sz="6000" dirty="0"/>
          </a:p>
        </p:txBody>
      </p:sp>
      <p:pic>
        <p:nvPicPr>
          <p:cNvPr id="102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 smtClean="0"/>
              <a:t>        Çöken yürüyüş yollarının tamiratları yapılmıştır. </a:t>
            </a:r>
            <a:endParaRPr lang="tr-TR" sz="3600" dirty="0"/>
          </a:p>
        </p:txBody>
      </p:sp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052736"/>
          </a:xfrm>
          <a:prstGeom prst="rect">
            <a:avLst/>
          </a:prstGeom>
          <a:noFill/>
        </p:spPr>
      </p:pic>
      <p:pic>
        <p:nvPicPr>
          <p:cNvPr id="5122" name="Picture 2" descr="https://lh3.googleusercontent.com/pw/AL9nZEXg77WVgjkIMrLT-7AGTW8J5uSdlTMlLx_bH_hAukSvuizuJLwk67-wOH9aCHosZWzDkaSshb0kt895DOEBUiISQf4MrnXiROXLYVPL59k_FrBNlmUgi38YLGoz0GsRizPhYbb1pVoN9EexXrFWv9zadg=w405-h880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38"/>
            <a:ext cx="4499992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pw/AL9nZEXHlar1JNI6CTgOWPoEsVNZy4bea4z1hg_nZQDjA1CBVkaojWYiO2yEy8dvC53ETWcHR4JuD5bXlAUa_MgM8G6uhhijf_QVVJP3stnRrCvrIF9Ecg-Sp73c1DRCDl-f3Ls39hTH0Gedjd3GyLEe1FiWQQ=w405-h880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22438"/>
            <a:ext cx="4644008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98917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-18510"/>
            <a:ext cx="4788024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89" y="-19606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36037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08"/>
            <a:ext cx="4644008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708"/>
            <a:ext cx="4499992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89" y="-19606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54132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89" y="-19606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26330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tr-TR" sz="7200" b="1" i="1" dirty="0" smtClean="0">
                <a:solidFill>
                  <a:srgbClr val="FFC000"/>
                </a:solidFill>
              </a:rPr>
              <a:t>SAYGILARIMIZLA…</a:t>
            </a:r>
            <a:endParaRPr lang="tr-TR" sz="7200" b="1" i="1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324" y="14166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37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 smtClean="0"/>
              <a:t>  Yanmayan elektrik lambalarının günlük değişimi yapılmıştır.</a:t>
            </a:r>
            <a:endParaRPr lang="tr-TR" sz="3600" dirty="0"/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187623" cy="1124744"/>
          </a:xfrm>
          <a:prstGeom prst="rect">
            <a:avLst/>
          </a:prstGeom>
          <a:noFill/>
        </p:spPr>
      </p:pic>
      <p:pic>
        <p:nvPicPr>
          <p:cNvPr id="6146" name="Picture 2" descr="https://lh3.googleusercontent.com/pw/AL9nZEVNtRf61RTh1P92vG08oVsO4URsN3cBvLg-bt8-wY1tcUuKP31nQ1h52a0-j3BcOlW7gxf3f8bHYekF52GRYors4BleMci-vQbhGqfW1MOCm6MwvjFnkReF1tf6kfCZqA6QhIQarVogYjtIRG4yeteHBg=w405-h880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38"/>
            <a:ext cx="4571998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pw/AL9nZEU73GCxOj8qpwLLdusx6a0d2IH4FoZkkcEhXf3yvHqKKacswNwlo0G0PwpFs7dRdoFPmlUCOH2ZnS9trYpxr3u8o23hxNfCyzkMmxZHl8RD3L8qCPzbWnxNljzX5udEQ-pfwCQgReNv72mtLO-0xZrDLg=w405-h880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2438"/>
            <a:ext cx="4464496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851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19672" y="267494"/>
            <a:ext cx="7067128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Ortak alan </a:t>
            </a:r>
            <a:r>
              <a:rPr lang="tr-TR" sz="3200" dirty="0" smtClean="0"/>
              <a:t>ızgaralarının </a:t>
            </a:r>
            <a:r>
              <a:rPr lang="tr-TR" sz="3200" dirty="0" smtClean="0"/>
              <a:t>bakımları yapılmıştır.</a:t>
            </a:r>
            <a:endParaRPr lang="tr-TR" sz="3200" dirty="0"/>
          </a:p>
        </p:txBody>
      </p:sp>
      <p:pic>
        <p:nvPicPr>
          <p:cNvPr id="2050" name="Picture 2" descr="https://lh3.googleusercontent.com/pw/AL9nZEW4wWPyo_8kFnYrcaMpJ6uA1H9Wix_J0iDMsXiuN1-4T4A1bZZd4EVAuVdQ8pQxtDvRWYNVuZVnz0_Q5ENuXUdv7MLxVkhXh8NkVs72n-YNY18ZW13QG3_3nu_SqMoeAwSIaTztcWaUGAl1Le2OAqsCng=w432-h937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38"/>
            <a:ext cx="4716017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pw/AL9nZEW21x_tPhJXmBXpfpR8L14G_o_PN9fo8v5fu7RB0CR5wiZ23b99Z3w1-GS-uss65sCngpanCdnWqBrJmv5JE5ruvvw8YJCRMepgG55lPGw8kB8L6m0wjsYauBnlHiZaNxXUAcFLkGvRreONZEf-fSFz-A=w432-h937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22438"/>
            <a:ext cx="4427983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659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5536" y="-4399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tr-TR" sz="3600" dirty="0" smtClean="0"/>
              <a:t>    Havuz lambalarının tamiratları yapılmıştır.</a:t>
            </a:r>
            <a:endParaRPr lang="tr-TR" sz="3600" dirty="0"/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1475655" cy="1549449"/>
          </a:xfrm>
          <a:prstGeom prst="rect">
            <a:avLst/>
          </a:prstGeom>
          <a:noFill/>
        </p:spPr>
      </p:pic>
      <p:pic>
        <p:nvPicPr>
          <p:cNvPr id="8" name="İçerik Yer Tutucus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22437"/>
            <a:ext cx="44958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İçerik Yer Tutucusu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22438"/>
            <a:ext cx="4648199" cy="5135562"/>
          </a:xfrm>
        </p:spPr>
      </p:pic>
    </p:spTree>
    <p:extLst>
      <p:ext uri="{BB962C8B-B14F-4D97-AF65-F5344CB8AC3E}">
        <p14:creationId xmlns:p14="http://schemas.microsoft.com/office/powerpoint/2010/main" val="1803535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 smtClean="0"/>
              <a:t>   Havuz zeminlerinin bakımları ve tamiratları yapılmıştır.</a:t>
            </a:r>
            <a:endParaRPr lang="tr-TR" sz="3600" dirty="0"/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052736"/>
          </a:xfrm>
          <a:prstGeom prst="rect">
            <a:avLst/>
          </a:prstGeom>
          <a:noFill/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22438"/>
            <a:ext cx="4499991" cy="5135562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22438"/>
            <a:ext cx="4644008" cy="5135562"/>
          </a:xfrm>
        </p:spPr>
      </p:pic>
    </p:spTree>
    <p:extLst>
      <p:ext uri="{BB962C8B-B14F-4D97-AF65-F5344CB8AC3E}">
        <p14:creationId xmlns:p14="http://schemas.microsoft.com/office/powerpoint/2010/main" val="1748393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 smtClean="0"/>
              <a:t>Açık havuz alanının tamiratları yapılmıştır.</a:t>
            </a:r>
            <a:endParaRPr lang="tr-TR" sz="3600" dirty="0"/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  <p:pic>
        <p:nvPicPr>
          <p:cNvPr id="1026" name="Picture 2" descr="https://lh3.googleusercontent.com/pw/AL9nZEWUr6q4jjYoXTQ_-B0WX5eBqtuxc8CrKx1E_OJm4N0iVFc_1xY5SFJvWh0mgb93yIN5h1faJ2R5qHlwMmbZf52z1fw7b8XWQZu2Dle5ZYZVeXQ-ZwLB5ca0cd-Cf7O-pWOkCdpuk93XydQgdDY_7cIQcg=w432-h937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22438"/>
            <a:ext cx="4355975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pw/AL9nZEX6wrBKdstlhiWm6hkDB3S2FwbTGDwsk_AB9BJ5AUsuwBnget2Tz2rKfMg5ci2YwYuR4yhiGGJODMkWyQe-0FfckEcEbuyt50F7LeCMNQz1WuxWgZ38AWDZDv-XPysiOYLG79JSvhKxdRpDO1nVYPTfKQ=w432-h937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22438"/>
            <a:ext cx="4680519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84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/>
              <a:t>Güvenlik kapılarının yanmayan </a:t>
            </a:r>
            <a:r>
              <a:rPr lang="tr-TR" sz="2800" dirty="0" err="1" smtClean="0"/>
              <a:t>ledleri</a:t>
            </a:r>
            <a:r>
              <a:rPr lang="tr-TR" sz="2800" dirty="0" smtClean="0"/>
              <a:t> değiştirilmiştir.</a:t>
            </a:r>
            <a:endParaRPr lang="tr-TR" sz="2800" dirty="0"/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59631" cy="1398610"/>
          </a:xfrm>
          <a:prstGeom prst="rect">
            <a:avLst/>
          </a:prstGeom>
          <a:noFill/>
        </p:spPr>
      </p:pic>
      <p:pic>
        <p:nvPicPr>
          <p:cNvPr id="2050" name="Picture 2" descr="https://lh3.googleusercontent.com/pw/AL9nZEUqWbQpolNnCt6zxL4rYzYhqY_FeOx3ktYBudCXzzomEHMryGC6E0bXm-zBEGjteQ1mDqGcEHQ7XuTAZV9MoTLS3yeGRpeNo8DCctc4Ymh7rszH2yEzXnZltpRwVCiL1NmXvsUxv4bW09oI8WPBsu-4YQ=w432-h937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22438"/>
            <a:ext cx="4283967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pw/AL9nZEX4OMrNc4Ohb30Mg5mqnkSizK8BrQLyoukK66jhSq3tclrM42MrxoETYKiHFjhpo7EHABvdsLwMbvpw4r3-OHEoeYBhhTay5lLwi84Los9vEFU6T6aqU-Vykec2EaUtkDfxKtJJ2m0g0ZDpqocn6PPOgg=w432-h937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22438"/>
            <a:ext cx="4860031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411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 smtClean="0"/>
              <a:t>Ortak alan ahşap aksamlarının tamiratları yapılmıştır.</a:t>
            </a:r>
            <a:endParaRPr lang="tr-TR" sz="3600" dirty="0"/>
          </a:p>
        </p:txBody>
      </p:sp>
      <p:pic>
        <p:nvPicPr>
          <p:cNvPr id="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  <p:pic>
        <p:nvPicPr>
          <p:cNvPr id="3074" name="Picture 2" descr="https://lh3.googleusercontent.com/pw/AL9nZEUtM6He0rGYlYzpFTfV-OfFJKq2UUZpSL9u-BLF-0s7vU371xGpPDpNOoC2zX6KkPOHrD6gCKaggcGRuD0u13pZCCuV35ngdsFjZhy5K-OqAsUwx-B7OIrZTBNKezEZbRhNduD1muOcLhs4UOqhUOAIvA=w432-h937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38"/>
            <a:ext cx="4283967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pw/AL9nZEVyX739FMUrI2Amcg_jx_cEDc_VVZU_HUuYFOQwv2N82HMRiB6tsCgyk_p2zP4kOk00_2C3oaPxbbx4DLACCTaxo4yf_Cuq_W1iAv26exwdPXhVLdiUkSN50eYorpGDWwXji07YLqvlFsnbOVb1l9I_xQ=w432-h937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722438"/>
            <a:ext cx="4860033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796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pw/AL9nZEU98Ylh8VaiiJevg8kBPZuoNUq-GjM957hZqldet6rWmjx2t6cSyovAvbfZA81JAewEheStSRBysQxp7ys0Z81AgeGIfkn834J1mYvchMQHijnWbp1ImqKTFAZGEn-XBFPZp5uYZiW8uWy7Vq_V1aQGzA=w432-h93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" y="-28026"/>
            <a:ext cx="4568017" cy="68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pw/AL9nZEVScoy2bE1W4vgdoN9rraCti9DbJ__VgsJj1gRdcrkqGXGIhzH5eJ1YrECD-fH4EERROCxqNmn2SOo5i21uQuCCqlV2f3VEEjrIPOva04VqddMDYzCH_czLIl51gORAwRsxChBtGKOnFLURDWWB0T1uCg=w432-h93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8027"/>
            <a:ext cx="4572000" cy="68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1880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858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236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yagram"/>
          <p:cNvGraphicFramePr/>
          <p:nvPr>
            <p:extLst>
              <p:ext uri="{D42A27DB-BD31-4B8C-83A1-F6EECF244321}">
                <p14:modId xmlns:p14="http://schemas.microsoft.com/office/powerpoint/2010/main" val="626009462"/>
              </p:ext>
            </p:extLst>
          </p:nvPr>
        </p:nvGraphicFramePr>
        <p:xfrm>
          <a:off x="0" y="1500174"/>
          <a:ext cx="8972552" cy="444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200" dirty="0" smtClean="0"/>
              <a:t>        Blok çatılarının periyodik bakımları yapılmıştır.</a:t>
            </a:r>
            <a:endParaRPr lang="tr-TR" sz="3200" dirty="0"/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  <p:pic>
        <p:nvPicPr>
          <p:cNvPr id="5122" name="Picture 2" descr="https://lh3.googleusercontent.com/pw/AL9nZEVKdC0GnU35LL7Nbfs6xWZiCqw_WqkarYG3iVwqDkHXKzbe7DsmzGTiVlPOu2XDw9I29g3-bKj0tCadRlD5mifw12Y6DvxtTjXQ2uAqxZyAS6YCITPTtjF-gE_IBvM7arW8BpaCd4Uj0GrdRcFk6vvAYA=w432-h937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56793"/>
            <a:ext cx="4355975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pw/AL9nZEVLs_tn0sBTyTFaFks0jCI3DiRjvAyNnjL9eauh-kjM-Uq5hX1yVosfcS5ejmpDc57adUuYj9FiL-eKRsd4T-R9bNH4NOIPJcTz9F9-JjXcvHYWAo22ZHf0IWQTCUs9J5amhNTgPEOGM8MiMm5ZxtHcdg=w432-h937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3"/>
            <a:ext cx="4752527" cy="53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09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400" dirty="0" smtClean="0"/>
              <a:t>         </a:t>
            </a:r>
            <a:r>
              <a:rPr lang="tr-TR" sz="3600" dirty="0" smtClean="0"/>
              <a:t>Uygun görünen yerlere duba montesi yapılmıştır.</a:t>
            </a:r>
            <a:endParaRPr lang="tr-TR" sz="3600" dirty="0"/>
          </a:p>
        </p:txBody>
      </p:sp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2000" y="2006024"/>
            <a:ext cx="5136000" cy="457199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22438"/>
            <a:ext cx="4571999" cy="5137586"/>
          </a:xfrm>
        </p:spPr>
      </p:pic>
    </p:spTree>
    <p:extLst>
      <p:ext uri="{BB962C8B-B14F-4D97-AF65-F5344CB8AC3E}">
        <p14:creationId xmlns:p14="http://schemas.microsoft.com/office/powerpoint/2010/main" val="418864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 smtClean="0"/>
              <a:t>  Halı saha bakımları rutin olarak yapılmıştır.</a:t>
            </a:r>
            <a:endParaRPr lang="tr-TR" sz="3600" dirty="0"/>
          </a:p>
        </p:txBody>
      </p:sp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  <p:pic>
        <p:nvPicPr>
          <p:cNvPr id="8" name="İçerik Yer Tutucus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22438"/>
            <a:ext cx="4427982" cy="5135562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22438"/>
            <a:ext cx="4716015" cy="5135562"/>
          </a:xfrm>
        </p:spPr>
      </p:pic>
    </p:spTree>
    <p:extLst>
      <p:ext uri="{BB962C8B-B14F-4D97-AF65-F5344CB8AC3E}">
        <p14:creationId xmlns:p14="http://schemas.microsoft.com/office/powerpoint/2010/main" val="736543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800" dirty="0" smtClean="0"/>
              <a:t>        Ortak alan uyarı levhaları yenilenmiştir.</a:t>
            </a:r>
            <a:endParaRPr lang="tr-TR" sz="2800" dirty="0"/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84784"/>
            <a:ext cx="4648200" cy="5328592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495799" cy="5373216"/>
          </a:xfrm>
        </p:spPr>
      </p:pic>
    </p:spTree>
    <p:extLst>
      <p:ext uri="{BB962C8B-B14F-4D97-AF65-F5344CB8AC3E}">
        <p14:creationId xmlns:p14="http://schemas.microsoft.com/office/powerpoint/2010/main" val="4191683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9952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004048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9635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400" dirty="0" smtClean="0"/>
              <a:t>    Kamera ve kartlı geçiş sistemi altyapı çalışmaları         teknik ekibimiz tarafından yapılmıştır.</a:t>
            </a:r>
            <a:endParaRPr lang="tr-TR" sz="2400" dirty="0"/>
          </a:p>
        </p:txBody>
      </p:sp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59631" cy="1398610"/>
          </a:xfrm>
          <a:prstGeom prst="rect">
            <a:avLst/>
          </a:prstGeom>
          <a:noFill/>
        </p:spPr>
      </p:pic>
      <p:pic>
        <p:nvPicPr>
          <p:cNvPr id="8" name="İçerik Yer Tutucus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22438"/>
            <a:ext cx="4427982" cy="5135562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22438"/>
            <a:ext cx="4716016" cy="5135562"/>
          </a:xfrm>
        </p:spPr>
      </p:pic>
    </p:spTree>
    <p:extLst>
      <p:ext uri="{BB962C8B-B14F-4D97-AF65-F5344CB8AC3E}">
        <p14:creationId xmlns:p14="http://schemas.microsoft.com/office/powerpoint/2010/main" val="724892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pw/AL9nZEX6wM9jX_th9xFh-S3VkF4niRvL3E1MRyFUaPp9fxntNIPagkUSdwTRd7xHSRLuwwFFc1iJAAfIdbKTn5s5btt_JSLU1UphwaB517IO0n61QAq-kQ4ipYTGIjULb6s7JczDMremB6dupB4iCnf2_06RSQ=w432-h93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" y="0"/>
            <a:ext cx="4423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pw/AL9nZEXoH4z8ZeOvPWo1FuAtl4xw48MEXtfgIi85uWAPkKbLs8aOYA4c7BQkrKYu7SzbpSimFU6M5dA8N-MBHjU5bUAvRTzpnSWpxDxn6_Xvg18ugGT8Iwt9sOOn686WCMrOH1EvzeujYPOX6PcevYsEws6rbQ=w432-h93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-30100"/>
            <a:ext cx="4716016" cy="688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5083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lh3.googleusercontent.com/pw/AL9nZEWXzgACrUygVVc-G4wqK4cYq2YYmiZx1GiRtjRv9KlhzaCNufXAGSgMj7k2nkFzgS2KT9zWdsRuKdjYNJ84bsvz6KacHdRrD3fjLXW15lmjoPSWVLcqvrFM1KuLeIP5Oo5xW5gh-FtrtNctnv1fRWBBog=w432-h93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3.googleusercontent.com/pw/AL9nZEWh6bzqs9YPiN5f38PGcRMLop9reIQS55EeIpwc-dI-l1w7DFCmYh2IaE8G6PZCMM0jI6lzUvM-3kvYz7IQPf6wgJxMD-hEfMPx3SigQkSF7lxYKBJb7Ar9hmEFeuZeT_n1e3bJkTfDTpWzPEDQMTHq0Q=w432-h93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59631" cy="1255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1869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59631" cy="1255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9497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259631" cy="1255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9923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19256" cy="1405878"/>
          </a:xfrm>
        </p:spPr>
        <p:txBody>
          <a:bodyPr>
            <a:normAutofit/>
          </a:bodyPr>
          <a:lstStyle/>
          <a:p>
            <a:pPr algn="ctr"/>
            <a:r>
              <a:rPr lang="tr-TR" sz="3400" dirty="0" smtClean="0"/>
              <a:t>   Çürümüş olan elektrik direklerinin tamiratları yapılmıştır.</a:t>
            </a:r>
            <a:endParaRPr lang="tr-TR" sz="3400" dirty="0"/>
          </a:p>
        </p:txBody>
      </p:sp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  <p:pic>
        <p:nvPicPr>
          <p:cNvPr id="1026" name="Picture 2" descr="https://lh3.googleusercontent.com/pw/AL9nZEVXOv5pYcbRf2K_q1RSOUqh7B1VFhVkS15BzYR_vWo86ps8W21rFdjSsM2RB7zMPjTZ_9o8TO5c-tA51txXfYadya3_lZl-AcdAsidbwxY0tpNcp0_AtmrxmRETIMBOo8NWgbQEpp0po93KLdsNs3vvbQ=w405-h880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8610"/>
            <a:ext cx="4499992" cy="54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pw/AL9nZEVWOvNG6bdkvNOq4LWCqxthTrmRm6kNZ9aMcj5yGIbfBV-dshTao3dle6AI1Yixfa7zajCRZC1luR71n9hT45p9bmkBR0QaYWOO_Ckv6RFEE8U6o10eZhe4vULgcRlgURVgNh76uyo7OeWfCBNDaidZmA=w405-h880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398610"/>
            <a:ext cx="4644008" cy="54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67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475655" cy="1470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3731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0384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3968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357"/>
            <a:ext cx="5148436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183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680" y="267494"/>
            <a:ext cx="6995120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Blok altı boru </a:t>
            </a:r>
            <a:r>
              <a:rPr lang="tr-TR" sz="3200" dirty="0" smtClean="0"/>
              <a:t>tıkanıklıklarına </a:t>
            </a:r>
            <a:r>
              <a:rPr lang="tr-TR" sz="3200" dirty="0" smtClean="0"/>
              <a:t>zamanında müdahale edilmiştir.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499992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22438"/>
            <a:ext cx="4608512" cy="513556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6931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75656" y="267494"/>
            <a:ext cx="7211144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dirty="0" smtClean="0"/>
              <a:t>Asansörlerimizin yıllık bakımları ve eksiklikleri tamamlanarak yeşil etiket alınmıştır.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7"/>
            <a:ext cx="4572000" cy="51355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22437"/>
            <a:ext cx="4572000" cy="5135563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2036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59632" y="267494"/>
            <a:ext cx="7427168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 Ortak alan demir aksamlarının bakımları rutin olarak yapılmıştır.</a:t>
            </a:r>
            <a:endParaRPr lang="tr-TR" sz="3200" dirty="0"/>
          </a:p>
        </p:txBody>
      </p:sp>
      <p:pic>
        <p:nvPicPr>
          <p:cNvPr id="6146" name="Picture 2" descr="https://lh3.googleusercontent.com/pw/AL9nZEVfsMghoxqMr9dPrmYIRaDww9FFVJxPT7wB86XLJ0cQbAhMHliqiw5WgA0BymEvF67cGY9zOuZjl5d5WQ8oHnABM7B8aXquN7AvKLZgtd-zuHXbeTAa0IjJ_uhJmMn66rtozGzLaz94rQW614BEQFkn2w=w432-h937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38"/>
            <a:ext cx="4355975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pw/AL9nZEXmouBgFrFCa6GhpdVPuOnPUx1DGze9kr20vYzs8vAUH9tqMy6IHxVtc9m-v20NF_IR0UsbGPuKiweUCizIcr5b5oNG90azN9XK750_j6eZAdlaTp1AczpZN5qBR4IBxtHbl5d0nvWS5G-H-w9nVD7Xqw=w432-h937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722438"/>
            <a:ext cx="4788025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59631" cy="1255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6155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Jeneratörlerin düzenli olarak bakımı yapılmıştır.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283968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722438"/>
            <a:ext cx="4824536" cy="513556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2260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14 A </a:t>
            </a:r>
            <a:r>
              <a:rPr lang="tr-TR" sz="3200" dirty="0"/>
              <a:t>blok genleşme tankı  temiz su atık </a:t>
            </a:r>
            <a:r>
              <a:rPr lang="tr-TR" sz="3200" dirty="0" smtClean="0"/>
              <a:t> borularının değişimi yapılmıştır.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26"/>
            <a:ext cx="4427985" cy="519147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666526"/>
            <a:ext cx="4716016" cy="5191474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6499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47664" y="267494"/>
            <a:ext cx="7139136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/>
              <a:t>13.blok hidrofor şebeke borusu </a:t>
            </a:r>
            <a:r>
              <a:rPr lang="tr-TR" sz="3200" dirty="0" smtClean="0"/>
              <a:t>patlağının onarımı yapılmıştır.</a:t>
            </a:r>
            <a:endParaRPr lang="tr-TR" sz="32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26"/>
            <a:ext cx="9143999" cy="5191474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5963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35696" y="267494"/>
            <a:ext cx="6851104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Arızalı olan yangın </a:t>
            </a:r>
            <a:r>
              <a:rPr lang="tr-TR" sz="3200" dirty="0"/>
              <a:t>hattı genleşme </a:t>
            </a:r>
            <a:r>
              <a:rPr lang="tr-TR" sz="3200" dirty="0" smtClean="0"/>
              <a:t>tankı yenilenmiştir.</a:t>
            </a:r>
            <a:endParaRPr lang="tr-TR" sz="3200" dirty="0"/>
          </a:p>
        </p:txBody>
      </p:sp>
      <p:pic>
        <p:nvPicPr>
          <p:cNvPr id="3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6526"/>
            <a:ext cx="9143999" cy="519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0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  <p:pic>
        <p:nvPicPr>
          <p:cNvPr id="2050" name="Picture 2" descr="https://lh3.googleusercontent.com/pw/AL9nZEX8HuxjfPKaXKkwNJXk49EgOGlp_KXqU1MjcSOJAxz4HSsutFcMvz2mVDrdfwwqoksLPrXXdMSOe3sajXFr3mATtMZGalA-rOWkQazJqzRPlW6PoLH7-FNWdOIgZQutUdeWzkakijQ8Wki8w25SxUcc1Q=w405-h880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68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pw/AL9nZEVGDR_4mgF1T67GK54BSA6dLyUErBnS8iSVe0oWt5cvF2RjHcHxvb4pyYlsDmERcuzQDCbqpJWHxxhtVgTtyNyVlDSMRO3dJT6iMFRPpxnMkhGVIksGEc8tDt6t_3Pxkxvyz3se0-gcE14Hh3I1L8Bt3A=w405-h880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7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3.googleusercontent.com/pw/AL9nZEX8HuxjfPKaXKkwNJXk49EgOGlp_KXqU1MjcSOJAxz4HSsutFcMvz2mVDrdfwwqoksLPrXXdMSOe3sajXFr3mATtMZGalA-rOWkQazJqzRPlW6PoLH7-FNWdOIgZQutUdeWzkakijQ8Wki8w25SxUcc1Q=w405-h880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3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2080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680" y="267494"/>
            <a:ext cx="699512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dirty="0" smtClean="0"/>
              <a:t>Dışardan dağcı desteği alınarak blok cephelerindeki izolasyon sorunları çözülmüştür.</a:t>
            </a:r>
            <a:endParaRPr lang="tr-TR" sz="3200" dirty="0"/>
          </a:p>
        </p:txBody>
      </p:sp>
      <p:pic>
        <p:nvPicPr>
          <p:cNvPr id="7170" name="Picture 2" descr="https://lh3.googleusercontent.com/pw/AL9nZEVoZmGR37WlzMqETgFyw71PeaPt7K9Q8nuRJgLgMvfyw4diGKTuWJMvpnTcexL__IlEQxeWlclcwHPJ0te2Qq6it8qQ5QuQFtn_kEHtRlOJ_93Ai4KhP4Ub0L7rm9TTdoYzI_r-F96vvmL30TP3-p0nOg=w1920-h884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37"/>
            <a:ext cx="44958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h3.googleusercontent.com/pw/AL9nZEXJWhsLQdxRN6DVvSgX5eyG_IuplOI-s4zMk2w6df9gB4OgEKxP0RJYaRv57l0UMtYKLGu3Cyc4W9Q_7dCXV8-n1JoSLCOCPaWVFJmCdsV-wAZMV920NSZSEfY2uAJ8zd2ku9ZElsYRFRbRK6ewaHX69g=w1920-h884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22437"/>
            <a:ext cx="46482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822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79712" y="267494"/>
            <a:ext cx="6707088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Yönetim ve Lokal Bölümü çatı tamiratları yapılmıştır.</a:t>
            </a:r>
            <a:endParaRPr lang="tr-TR" sz="3200" dirty="0"/>
          </a:p>
        </p:txBody>
      </p:sp>
      <p:pic>
        <p:nvPicPr>
          <p:cNvPr id="8194" name="Picture 2" descr="https://lh3.googleusercontent.com/pw/AL9nZEW8DADNYUrffkvrjB3mlbWPF29KdyFjLuQ5ruVEuowv1aN2TZlRV5KKu4-2ElOyLbOHvpEgxDLdCWr-ZT3YF-QygKtQEROXtFe9hXC3q1CX7XCwb1yRNmLUi4sL48k1ehQvSTaO00x0gJcfsLf_x28zJA=w432-h937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38"/>
            <a:ext cx="4283967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3.googleusercontent.com/pw/AL9nZEWhSFJsaeg-NtIZab8HdSFDm3Hu_pDWtd9-CPqweXoOIOd3aZDt8ecFEdgRlbqXcpkqFry2TkFrMzQ9EfO3WO6AeOBYjSna5YBZLm3upzwbEuyBlM2ZfOQUl3WdiqZ4QKJ8D3K8dbrqFlmEQmrRJPSoLg=w432-h937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722438"/>
            <a:ext cx="4860033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39485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680" y="267494"/>
            <a:ext cx="6995120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Trafik uyarı aynalarının bakımları düzenli olarak yapılmıştır.</a:t>
            </a:r>
            <a:endParaRPr lang="tr-TR" sz="32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26"/>
            <a:ext cx="4355976" cy="5191474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66526"/>
            <a:ext cx="4788024" cy="5191474"/>
          </a:xfrm>
          <a:prstGeom prst="rect">
            <a:avLst/>
          </a:prstGeom>
        </p:spPr>
      </p:pic>
      <p:pic>
        <p:nvPicPr>
          <p:cNvPr id="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020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03648" y="267494"/>
            <a:ext cx="728315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Açık havuz alanındaki kırık parkeler değiştirilmiştir.</a:t>
            </a:r>
            <a:endParaRPr lang="tr-TR" sz="3200" dirty="0"/>
          </a:p>
        </p:txBody>
      </p:sp>
      <p:pic>
        <p:nvPicPr>
          <p:cNvPr id="9220" name="Picture 4" descr="https://lh3.googleusercontent.com/pw/AL9nZEVHb-v35uQ2TRNfl1Mh5TaZ2C23RHHw3GmCHC2gT0CJ0nGgQ7Avh0CB0J2Gu6WpUpeXbAD9QLe7BH6KBLememKL5UWdhq1M7rRxXALPspm4h9LXbAHuYlM9jKlf4ZD7r6EMOL54ec62AUGmJepoEkmVBg=w432-h937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38"/>
            <a:ext cx="4283967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h3.googleusercontent.com/pw/AL9nZEUpV1FpbDDAjDAREbwMrFh2dsE4uL3XKKG6CtdtEyrMZTcshovLZ7pw8DFWK6A7pzHEYo7akQcau47zybZy8bMKsSnvPJdNU2E292U-N9IAd3zvjLXYPS_XpvdwpPW1solUEZifwhXDJkX13leGf8YlHQ=w432-h937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722438"/>
            <a:ext cx="4860033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1745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680" y="267494"/>
            <a:ext cx="6995120" cy="1399032"/>
          </a:xfrm>
        </p:spPr>
        <p:txBody>
          <a:bodyPr>
            <a:normAutofit fontScale="90000"/>
          </a:bodyPr>
          <a:lstStyle/>
          <a:p>
            <a:pPr algn="r"/>
            <a:r>
              <a:rPr lang="tr-TR" sz="3200" dirty="0" smtClean="0"/>
              <a:t>Club House bölümünde bölme yapılarak 2 adet etkinlik alanı oluşturulmuştur.</a:t>
            </a:r>
            <a:endParaRPr lang="tr-TR" sz="3200" dirty="0"/>
          </a:p>
        </p:txBody>
      </p:sp>
      <p:pic>
        <p:nvPicPr>
          <p:cNvPr id="10242" name="Picture 2" descr="https://lh3.googleusercontent.com/pw/AL9nZEVbhNmXjgi7BTj_4GGJWAIU53Pgd5DdjZZMVYVeGBWI1GkvmQ0yTZq_V8yCrLHd-tAuWfu2NU6bFJlGpfLZ2pUdqY4hhH-VOum9LCFkTkaWfuIrv-vu5mCKi0sLee0tK2AbhKYMgwb4yx2mgQAhq3mEyA=w703-h937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38"/>
            <a:ext cx="4427984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lh3.googleusercontent.com/pw/AL9nZEV9VCT1D5tdIlfCFvSKHd-_Ut4D9dFO56yqJv25irF-hXtqtmI4eLpMjYlNH6OYQMOR1bFwo-faE_kuHkI30tPh6xfYQqhTaDQoXgXZ3GEOTO9cwQGTrxurvcbfSyea5JwrPzluBpGC9_sLsbhHq7B25A=w703-h937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22438"/>
            <a:ext cx="4680520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068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7704" y="267494"/>
            <a:ext cx="6779096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Ortak alan ahşap aksamlarının boyaları yapılmıştır.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26"/>
            <a:ext cx="4644008" cy="5191474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1666526"/>
            <a:ext cx="4499992" cy="51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56851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75656" y="267494"/>
            <a:ext cx="7211144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Kaldırım ve yol boyaları yapılmıştır.</a:t>
            </a:r>
            <a:endParaRPr lang="tr-TR" sz="3200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22438"/>
            <a:ext cx="4644007" cy="5135562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22438"/>
            <a:ext cx="4499992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8488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47664" y="267494"/>
            <a:ext cx="7139136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Blok alt girişleri kazınmış ve boyanmıştır.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283967" cy="5135562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7" y="1722438"/>
            <a:ext cx="4860033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4233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35696" y="267494"/>
            <a:ext cx="6851104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Ortak alan demir aksamlarının boyaları yapılmıştır.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788024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22438"/>
            <a:ext cx="4355976" cy="513556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5576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540544" y="1484784"/>
            <a:ext cx="8062912" cy="761529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rgbClr val="FFC000"/>
                </a:solidFill>
              </a:rPr>
              <a:t>PEYZAJ BÖLÜMÜ</a:t>
            </a:r>
            <a:endParaRPr lang="tr-TR" b="1" dirty="0">
              <a:solidFill>
                <a:srgbClr val="FFC000"/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tr-TR" sz="4400" b="1" dirty="0" smtClean="0"/>
              <a:t>Peyzaj bölümü 1 şef, toplam 3 personel ile 2022 yılında hizmet vermiştir.</a:t>
            </a:r>
            <a:endParaRPr lang="tr-TR" sz="4400" b="1" dirty="0"/>
          </a:p>
        </p:txBody>
      </p:sp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96" y="3433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599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 smtClean="0"/>
              <a:t>   Arızalanan aydınlatma direklerinin    kabloları yenilenmiştir.</a:t>
            </a:r>
            <a:endParaRPr lang="tr-TR" sz="3600" dirty="0"/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5" y="58255"/>
            <a:ext cx="1115615" cy="1398610"/>
          </a:xfrm>
          <a:prstGeom prst="rect">
            <a:avLst/>
          </a:prstGeom>
          <a:noFill/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2862" y="1930524"/>
            <a:ext cx="5373217" cy="4536503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1484784"/>
            <a:ext cx="4536507" cy="5373216"/>
          </a:xfrm>
        </p:spPr>
      </p:pic>
    </p:spTree>
    <p:extLst>
      <p:ext uri="{BB962C8B-B14F-4D97-AF65-F5344CB8AC3E}">
        <p14:creationId xmlns:p14="http://schemas.microsoft.com/office/powerpoint/2010/main" val="8172877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680" y="267494"/>
            <a:ext cx="6995120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dirty="0" smtClean="0"/>
              <a:t>Ortak alan sulama hattındaki patlaklara zamanında müdahale edilmiştir.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26"/>
            <a:ext cx="4488449" cy="519147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48" y="1722438"/>
            <a:ext cx="4655551" cy="513556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00917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Budamalar düzenli bir şekilde yapılmıştır.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427984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22438"/>
            <a:ext cx="4680520" cy="5090938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62" y="44624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40302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4495800" cy="6813376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4624"/>
            <a:ext cx="4648200" cy="6813376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51" y="44624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63524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7416824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Uygun görülen yerlere çevre düzenlemesi yapılmıştır.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2" y="1772816"/>
            <a:ext cx="4323714" cy="508518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7396" y="1921396"/>
            <a:ext cx="5085184" cy="4788024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62" y="44624"/>
            <a:ext cx="1234414" cy="1296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43231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79712" y="267494"/>
            <a:ext cx="6707088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Ağaç ve bitkiler düzenli olarak ilaçlanmıştır.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499992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22438"/>
            <a:ext cx="4644008" cy="513556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62" y="44624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9153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79712" y="267494"/>
            <a:ext cx="6707088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Blok girişlerinde uygun görülen yerlere çiçek dikimi yapılmıştır.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918" y="1892436"/>
            <a:ext cx="5089351" cy="4752529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2" y="1722438"/>
            <a:ext cx="4355977" cy="5090938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62" y="44624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36209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79712" y="267494"/>
            <a:ext cx="6707088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Palmiye ağaçlarının bakımları düzenli bir şekilde yapılmıştır.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2" y="1772816"/>
            <a:ext cx="4395722" cy="508518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72816"/>
            <a:ext cx="4716016" cy="5085184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62" y="44624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3599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Ortak alanda uygun görülen yerlere palmiye ağacı dikimi yapılmıştır.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738" y="1976263"/>
            <a:ext cx="5191472" cy="457200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2263" y="1976263"/>
            <a:ext cx="5191472" cy="4572001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69624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tr-TR" b="1" dirty="0" smtClean="0">
                <a:solidFill>
                  <a:srgbClr val="FFC000"/>
                </a:solidFill>
              </a:rPr>
              <a:t>Temizlik Bölümü</a:t>
            </a:r>
            <a:endParaRPr lang="tr-TR" b="1" dirty="0">
              <a:solidFill>
                <a:srgbClr val="FFC000"/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tr-TR" sz="4000" b="1" dirty="0" smtClean="0"/>
              <a:t>Temizlik bölümü 1 şef, toplam 23 temizlik personeli 2022 yılı içerisinde hizmet vermiştir</a:t>
            </a:r>
            <a:r>
              <a:rPr lang="tr-TR" dirty="0" smtClean="0"/>
              <a:t>.</a:t>
            </a:r>
            <a:endParaRPr lang="tr-TR" dirty="0"/>
          </a:p>
        </p:txBody>
      </p:sp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1" y="3433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26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47664" y="267494"/>
            <a:ext cx="7139136" cy="1399032"/>
          </a:xfrm>
        </p:spPr>
        <p:txBody>
          <a:bodyPr>
            <a:normAutofit/>
          </a:bodyPr>
          <a:lstStyle/>
          <a:p>
            <a:pPr algn="ctr"/>
            <a:r>
              <a:rPr lang="tr-TR" sz="3600" dirty="0" smtClean="0"/>
              <a:t>Blok katları temizlik makinesi ile düzenli olarak yıkanmıştır.</a:t>
            </a:r>
            <a:endParaRPr lang="tr-TR" sz="3600" dirty="0"/>
          </a:p>
        </p:txBody>
      </p:sp>
      <p:pic>
        <p:nvPicPr>
          <p:cNvPr id="8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1" y="34330"/>
            <a:ext cx="1332000" cy="1398610"/>
          </a:xfrm>
          <a:prstGeom prst="rect">
            <a:avLst/>
          </a:prstGeom>
          <a:noFill/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" y="1722437"/>
            <a:ext cx="4649261" cy="5135563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22437"/>
            <a:ext cx="4495800" cy="5135563"/>
          </a:xfrm>
        </p:spPr>
      </p:pic>
    </p:spTree>
    <p:extLst>
      <p:ext uri="{BB962C8B-B14F-4D97-AF65-F5344CB8AC3E}">
        <p14:creationId xmlns:p14="http://schemas.microsoft.com/office/powerpoint/2010/main" val="628544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69"/>
            <a:ext cx="4499992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633"/>
            <a:ext cx="4621983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332000" cy="1052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304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47664" y="267494"/>
            <a:ext cx="7139136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dirty="0" smtClean="0"/>
              <a:t>Korona virüs ile mücadele kapsamında tüm bloklar ilaçlanmıştır.</a:t>
            </a:r>
            <a:endParaRPr lang="tr-TR" sz="3200" dirty="0"/>
          </a:p>
        </p:txBody>
      </p:sp>
      <p:pic>
        <p:nvPicPr>
          <p:cNvPr id="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1" y="34330"/>
            <a:ext cx="1332000" cy="1398610"/>
          </a:xfrm>
          <a:prstGeom prst="rect">
            <a:avLst/>
          </a:prstGeom>
          <a:noFill/>
        </p:spPr>
      </p:pic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66524"/>
            <a:ext cx="4355976" cy="515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66525"/>
            <a:ext cx="4788024" cy="515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08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Ortak alan mıntıka temizliği rutin olarak yapılmıştır.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499992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22438"/>
            <a:ext cx="4644008" cy="513556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34685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95736" y="267494"/>
            <a:ext cx="6491064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Blok önlerindeki kaydırmazlar yenilenmiştir.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495800" cy="515719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50" y="1700808"/>
            <a:ext cx="4635450" cy="515719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42816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Sosyal tesislerin rutin temizlikleri yapılmıştır.</a:t>
            </a:r>
            <a:endParaRPr lang="tr-TR" sz="3200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22438"/>
            <a:ext cx="4716016" cy="5135562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427984" cy="5135562"/>
          </a:xfrm>
        </p:spPr>
      </p:pic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26822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Blok giriş camları ve lambaları düzenli olarak temizlenmiştir.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572000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39984"/>
            <a:ext cx="4572000" cy="5118015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44328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Güvenlik </a:t>
            </a:r>
            <a:r>
              <a:rPr lang="tr-TR" sz="3200" dirty="0" err="1" smtClean="0"/>
              <a:t>mobları</a:t>
            </a:r>
            <a:r>
              <a:rPr lang="tr-TR" sz="3200" dirty="0" smtClean="0"/>
              <a:t> düzenli olarak temizlenmiştir.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427984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22438"/>
            <a:ext cx="4716016" cy="513556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553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Otoparklar düzenli olarak yıkanmıştır.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4495800" cy="515719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20" y="1700808"/>
            <a:ext cx="4680980" cy="515719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0690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051720" y="267494"/>
            <a:ext cx="6635080" cy="1399032"/>
          </a:xfrm>
        </p:spPr>
        <p:txBody>
          <a:bodyPr/>
          <a:lstStyle/>
          <a:p>
            <a:pPr algn="ctr"/>
            <a:r>
              <a:rPr lang="tr-TR" dirty="0" smtClean="0"/>
              <a:t>Rögarlar düzenli olarak temizlenmiştir.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774"/>
            <a:ext cx="4499992" cy="4975225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97" y="1882774"/>
            <a:ext cx="5143500" cy="4975225"/>
          </a:xfrm>
          <a:prstGeom prst="rect">
            <a:avLst/>
          </a:prstGeom>
        </p:spPr>
      </p:pic>
      <p:pic>
        <p:nvPicPr>
          <p:cNvPr id="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8711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680" y="267494"/>
            <a:ext cx="6995120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Ortak alandaki ızgaraların temizlikleri yapılmıştır.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427984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22438"/>
            <a:ext cx="4716016" cy="5090938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6287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27784" y="267494"/>
            <a:ext cx="6059016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Havuz ve göletlerin düzenli temizlikleri yapılmıştır.</a:t>
            </a:r>
            <a:endParaRPr lang="tr-TR" sz="3200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774"/>
            <a:ext cx="4572000" cy="4975225"/>
          </a:xfrm>
        </p:spPr>
      </p:pic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82774"/>
            <a:ext cx="4572000" cy="497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53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2400" dirty="0" smtClean="0"/>
              <a:t> Çöken araç yollarının ve  kaldırımların  tamiratları yapılmıştır.</a:t>
            </a:r>
            <a:endParaRPr lang="tr-TR" sz="2400" dirty="0"/>
          </a:p>
        </p:txBody>
      </p:sp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1187624" cy="1398610"/>
          </a:xfrm>
          <a:prstGeom prst="rect">
            <a:avLst/>
          </a:prstGeom>
          <a:noFill/>
        </p:spPr>
      </p:pic>
      <p:pic>
        <p:nvPicPr>
          <p:cNvPr id="3074" name="Picture 2" descr="https://lh3.googleusercontent.com/pw/AL9nZEXKGc3fWBAmmsVI4SmZ3KqBmBExUyn-nxqmX1PaKyulbpkm-SLuYFZRVMFZCUTpZYGTodQlGNdxQO2Ym0ulYemodmx8qvNlu5zp9yB-jfeB8AUzpeXTgHy9Mw2WXZDQSXZrkLygF1fwVO4ILp9rtUG3gg=w405-h880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2438"/>
            <a:ext cx="4427984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pw/AL9nZEXdyiXsCwmqXFVgw4XW-jjaaHUJPPqSVf_CByKON2w-k14-T1eplgdrI0fd48llookyT5dEgyPriHYNBxPkpTjzqRn7SXuAXGgqSSDwDMw3Lr0JJICdOrIuwap0jRq9VpfM_sAl8gdHtXv6jHDh4o1FDg=w405-h880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0808"/>
            <a:ext cx="4680520" cy="513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841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23728" y="267494"/>
            <a:ext cx="656307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Çöp konteynerleri düzenli olarak Belediye araçlarına yıkattırılmıştır.</a:t>
            </a:r>
            <a:endParaRPr lang="tr-TR" sz="3200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716016" cy="5135562"/>
          </a:xfrm>
        </p:spPr>
      </p:pic>
      <p:pic>
        <p:nvPicPr>
          <p:cNvPr id="5" name="İçerik Yer Tutucusu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22438"/>
            <a:ext cx="4427984" cy="513556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87195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680" y="267494"/>
            <a:ext cx="6995120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Rögarlar düzenli olarak ilaçlanmıştır.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7"/>
            <a:ext cx="4716016" cy="51355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22438"/>
            <a:ext cx="4392488" cy="513556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7158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1680" y="267494"/>
            <a:ext cx="6995120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Ortak alan düzenli olarak ilaçlanmıştır.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7"/>
            <a:ext cx="4495800" cy="51355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131" y="1722437"/>
            <a:ext cx="4648200" cy="5135563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5155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35696" y="267494"/>
            <a:ext cx="6851104" cy="1399032"/>
          </a:xfrm>
        </p:spPr>
        <p:txBody>
          <a:bodyPr>
            <a:normAutofit/>
          </a:bodyPr>
          <a:lstStyle/>
          <a:p>
            <a:r>
              <a:rPr lang="tr-TR" sz="3200" dirty="0" smtClean="0"/>
              <a:t>Belediye ile görüşülerek ortak alana 3 adet giyim kutusu konulmuştur.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499992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22438"/>
            <a:ext cx="4644008" cy="513556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54179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35696" y="267494"/>
            <a:ext cx="6851104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Yoğun kar yağışlarında  blok önleri ve yollar temizlenmiştir.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7"/>
            <a:ext cx="4495800" cy="51355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22437"/>
            <a:ext cx="4648200" cy="5135563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060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1999" cy="6858000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259631" cy="1255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2552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79712" y="267494"/>
            <a:ext cx="6707088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Kar yağışlarında uydu antenleri düzenli olarak temizlenmiştir.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283967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1722438"/>
            <a:ext cx="4860033" cy="5135562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345597" cy="134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17527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35696" y="267494"/>
            <a:ext cx="6851104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Oyun parkları düzenli olarak temizlenmiştir.</a:t>
            </a:r>
            <a:endParaRPr lang="tr-TR" sz="32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7"/>
            <a:ext cx="4495800" cy="51355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22437"/>
            <a:ext cx="4648200" cy="5135563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05751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142844" y="2285992"/>
            <a:ext cx="7772400" cy="1684339"/>
          </a:xfrm>
        </p:spPr>
        <p:txBody>
          <a:bodyPr>
            <a:noAutofit/>
          </a:bodyPr>
          <a:lstStyle/>
          <a:p>
            <a:pPr algn="ctr"/>
            <a:r>
              <a:rPr lang="tr-TR" sz="5400" b="1" dirty="0" smtClean="0">
                <a:solidFill>
                  <a:srgbClr val="FFC000"/>
                </a:solidFill>
              </a:rPr>
              <a:t>GÜVENLİK</a:t>
            </a:r>
            <a:br>
              <a:rPr lang="tr-TR" sz="5400" b="1" dirty="0" smtClean="0">
                <a:solidFill>
                  <a:srgbClr val="FFC000"/>
                </a:solidFill>
              </a:rPr>
            </a:br>
            <a:r>
              <a:rPr lang="tr-TR" sz="5400" b="1" dirty="0" smtClean="0"/>
              <a:t>                              </a:t>
            </a:r>
            <a:r>
              <a:rPr lang="tr-TR" sz="5400" b="1" dirty="0" smtClean="0">
                <a:solidFill>
                  <a:schemeClr val="tx1"/>
                </a:solidFill>
              </a:rPr>
              <a:t/>
            </a:r>
            <a:br>
              <a:rPr lang="tr-TR" sz="5400" b="1" dirty="0" smtClean="0">
                <a:solidFill>
                  <a:schemeClr val="tx1"/>
                </a:solidFill>
              </a:rPr>
            </a:br>
            <a:endParaRPr lang="tr-TR" sz="5400" b="1" dirty="0">
              <a:solidFill>
                <a:schemeClr val="tx1"/>
              </a:solidFill>
            </a:endParaRP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928662" y="2500306"/>
            <a:ext cx="6739682" cy="3232950"/>
          </a:xfrm>
        </p:spPr>
        <p:txBody>
          <a:bodyPr>
            <a:normAutofit lnSpcReduction="10000"/>
          </a:bodyPr>
          <a:lstStyle/>
          <a:p>
            <a:pPr algn="ctr"/>
            <a:r>
              <a:rPr lang="tr-TR" b="1" u="sng" dirty="0" smtClean="0">
                <a:solidFill>
                  <a:schemeClr val="bg1"/>
                </a:solidFill>
              </a:rPr>
              <a:t>.</a:t>
            </a:r>
            <a:r>
              <a:rPr lang="tr-TR" dirty="0" smtClean="0"/>
              <a:t> </a:t>
            </a:r>
            <a:r>
              <a:rPr lang="tr-TR" b="1" dirty="0" smtClean="0">
                <a:solidFill>
                  <a:srgbClr val="FFC000"/>
                </a:solidFill>
              </a:rPr>
              <a:t>15.01.2019 Tarihinde Protek Vip Güvenlik ile sözleşme imzalanmış, 2022 yılında da 1 Güvenlik müdürü 3 vardiya amiri 14 güvenlik personeli ve 1 adet devriye arabası ile </a:t>
            </a:r>
          </a:p>
          <a:p>
            <a:pPr algn="ctr"/>
            <a:r>
              <a:rPr lang="tr-TR" b="1" dirty="0" smtClean="0">
                <a:solidFill>
                  <a:srgbClr val="FFC000"/>
                </a:solidFill>
              </a:rPr>
              <a:t> hizmet vermeye devam etmiştir.</a:t>
            </a:r>
            <a:endParaRPr lang="tr-TR" b="1" u="sng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827388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571604" y="267494"/>
            <a:ext cx="7072362" cy="1661308"/>
          </a:xfrm>
        </p:spPr>
        <p:txBody>
          <a:bodyPr>
            <a:noAutofit/>
          </a:bodyPr>
          <a:lstStyle/>
          <a:p>
            <a:pPr algn="ctr"/>
            <a:r>
              <a:rPr lang="tr-TR" sz="4000" b="1" u="sng" dirty="0" smtClean="0">
                <a:solidFill>
                  <a:srgbClr val="FFC000"/>
                </a:solidFill>
              </a:rPr>
              <a:t>2022</a:t>
            </a:r>
            <a:br>
              <a:rPr lang="tr-TR" sz="4000" b="1" u="sng" dirty="0" smtClean="0">
                <a:solidFill>
                  <a:srgbClr val="FFC000"/>
                </a:solidFill>
              </a:rPr>
            </a:br>
            <a:r>
              <a:rPr lang="tr-TR" sz="4000" b="1" u="sng" dirty="0" smtClean="0">
                <a:solidFill>
                  <a:srgbClr val="FFC000"/>
                </a:solidFill>
              </a:rPr>
              <a:t> YILI OLAY ÖZETLERİ</a:t>
            </a:r>
            <a:endParaRPr lang="tr-TR" sz="4000" b="1" u="sng" dirty="0">
              <a:solidFill>
                <a:srgbClr val="FFC000"/>
              </a:solidFill>
            </a:endParaRPr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457200" y="2071678"/>
            <a:ext cx="8401080" cy="4383130"/>
          </a:xfrm>
        </p:spPr>
        <p:txBody>
          <a:bodyPr/>
          <a:lstStyle/>
          <a:p>
            <a:pPr>
              <a:buNone/>
            </a:pPr>
            <a:r>
              <a:rPr lang="tr-TR" dirty="0" smtClean="0"/>
              <a:t>   Acil durum bildirimi				 205</a:t>
            </a:r>
          </a:p>
          <a:p>
            <a:pPr>
              <a:buNone/>
            </a:pPr>
            <a:r>
              <a:rPr lang="tr-TR" dirty="0" smtClean="0"/>
              <a:t>   Arıza hasar bildirimi			</a:t>
            </a:r>
            <a:r>
              <a:rPr lang="tr-TR" dirty="0"/>
              <a:t> </a:t>
            </a:r>
            <a:r>
              <a:rPr lang="tr-TR" dirty="0" smtClean="0"/>
              <a:t>276</a:t>
            </a:r>
          </a:p>
          <a:p>
            <a:pPr>
              <a:buNone/>
            </a:pPr>
            <a:r>
              <a:rPr lang="tr-TR" dirty="0" smtClean="0"/>
              <a:t>   Güvenliği tehdit edici durum		 113</a:t>
            </a:r>
          </a:p>
          <a:p>
            <a:pPr>
              <a:buNone/>
            </a:pPr>
            <a:r>
              <a:rPr lang="tr-TR" dirty="0" smtClean="0"/>
              <a:t>   Rutin dışı durum			</a:t>
            </a:r>
            <a:r>
              <a:rPr lang="tr-TR" dirty="0"/>
              <a:t> </a:t>
            </a:r>
            <a:r>
              <a:rPr lang="tr-TR" dirty="0" smtClean="0"/>
              <a:t>       1752</a:t>
            </a:r>
          </a:p>
          <a:p>
            <a:pPr>
              <a:buNone/>
            </a:pPr>
            <a:r>
              <a:rPr lang="tr-TR" dirty="0" smtClean="0"/>
              <a:t>   Günlük Ort.Misafir Araç Giriş		</a:t>
            </a:r>
            <a:r>
              <a:rPr lang="tr-TR" dirty="0"/>
              <a:t> </a:t>
            </a:r>
            <a:r>
              <a:rPr lang="tr-TR" dirty="0" smtClean="0"/>
              <a:t>749</a:t>
            </a:r>
          </a:p>
          <a:p>
            <a:pPr>
              <a:buNone/>
            </a:pPr>
            <a:r>
              <a:rPr lang="tr-TR" dirty="0"/>
              <a:t> </a:t>
            </a:r>
            <a:r>
              <a:rPr lang="tr-TR" dirty="0" smtClean="0"/>
              <a:t>  Günlük Ort.Misafir Motor Giriş	            82</a:t>
            </a:r>
          </a:p>
          <a:p>
            <a:pPr>
              <a:buNone/>
            </a:pPr>
            <a:r>
              <a:rPr lang="tr-TR" dirty="0"/>
              <a:t> </a:t>
            </a:r>
            <a:r>
              <a:rPr lang="tr-TR" dirty="0" smtClean="0"/>
              <a:t>  Günlük Ort.Misafir Yaya Giriş		 156			  </a:t>
            </a:r>
            <a:endParaRPr lang="tr-TR" dirty="0"/>
          </a:p>
        </p:txBody>
      </p:sp>
      <p:pic>
        <p:nvPicPr>
          <p:cNvPr id="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02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dirty="0" smtClean="0"/>
              <a:t>     </a:t>
            </a:r>
            <a:endParaRPr lang="tr-TR" sz="3600" dirty="0"/>
          </a:p>
        </p:txBody>
      </p:sp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  <p:pic>
        <p:nvPicPr>
          <p:cNvPr id="4098" name="Picture 2" descr="https://lh3.googleusercontent.com/pw/AL9nZEVDheaGS7afmgyX_wBvtfY_VwIg3XZhX9sise4Ie9iLWsxNZMnkUgKYw6Y2Wfjbr86oLZFxLdwH81oTQKtbBBfqenaBculYxYnmCt8QTjqv4Z0JF5XHbnqJKzki-cDsotdefxQtEyvcHdorJ-b83I-6IQ=w405-h880-no?authuser=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pw/AL9nZEVscsgezwvMO8wMkAXOHMft3MQZ9RCZYk38KxU5cGNIxCSpiL5mYDuviYmpARgMpD8VfoKAhKeoZU3i-fJJThNMAk7d1oG-_lgqrofLRKKlUX_MxSlOorHv7-lDgWKff2okmy-FYw3PZOgeEpxZ4pNPhw=w660-h880-no?authuser=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403647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60928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35696" y="267494"/>
            <a:ext cx="6851104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dirty="0" smtClean="0"/>
              <a:t>Her mesai başlangıcında güvenlik personellerine gerekli uyarılar yapılmıştır.</a:t>
            </a:r>
            <a:endParaRPr lang="tr-TR" sz="3600" dirty="0"/>
          </a:p>
        </p:txBody>
      </p:sp>
      <p:pic>
        <p:nvPicPr>
          <p:cNvPr id="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4495800" cy="5085184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72816"/>
            <a:ext cx="4648200" cy="5085184"/>
          </a:xfrm>
        </p:spPr>
      </p:pic>
    </p:spTree>
    <p:extLst>
      <p:ext uri="{BB962C8B-B14F-4D97-AF65-F5344CB8AC3E}">
        <p14:creationId xmlns:p14="http://schemas.microsoft.com/office/powerpoint/2010/main" val="16875886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47664" y="267494"/>
            <a:ext cx="7139136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dirty="0" smtClean="0"/>
              <a:t>Güvenlik bölümü günlük durum bilgilerini raporlayarak tüm Yönetim Kurulunu ve Site Yönetimine mail yoluyla her gün ulaştırmaktadır.</a:t>
            </a:r>
            <a:endParaRPr lang="tr-TR" sz="3200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601"/>
            <a:ext cx="9144000" cy="4725144"/>
          </a:xfrm>
        </p:spPr>
      </p:pic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11726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3960440"/>
          </a:xfrm>
        </p:spPr>
        <p:txBody>
          <a:bodyPr>
            <a:noAutofit/>
          </a:bodyPr>
          <a:lstStyle/>
          <a:p>
            <a:pPr algn="ctr"/>
            <a:r>
              <a:rPr lang="tr-TR" sz="6600" b="1" dirty="0" smtClean="0">
                <a:solidFill>
                  <a:srgbClr val="FFC000"/>
                </a:solidFill>
              </a:rPr>
              <a:t/>
            </a:r>
            <a:br>
              <a:rPr lang="tr-TR" sz="6600" b="1" dirty="0" smtClean="0">
                <a:solidFill>
                  <a:srgbClr val="FFC000"/>
                </a:solidFill>
              </a:rPr>
            </a:br>
            <a:r>
              <a:rPr lang="tr-TR" sz="6600" b="1" dirty="0">
                <a:solidFill>
                  <a:srgbClr val="FFC000"/>
                </a:solidFill>
              </a:rPr>
              <a:t/>
            </a:r>
            <a:br>
              <a:rPr lang="tr-TR" sz="6600" b="1" dirty="0">
                <a:solidFill>
                  <a:srgbClr val="FFC000"/>
                </a:solidFill>
              </a:rPr>
            </a:br>
            <a:r>
              <a:rPr lang="tr-TR" sz="6600" b="1" dirty="0" smtClean="0">
                <a:solidFill>
                  <a:srgbClr val="FFC000"/>
                </a:solidFill>
              </a:rPr>
              <a:t>SOSYAL ETKİNLİKLERİMİZ 2022</a:t>
            </a:r>
            <a:br>
              <a:rPr lang="tr-TR" sz="6600" b="1" dirty="0" smtClean="0">
                <a:solidFill>
                  <a:srgbClr val="FFC000"/>
                </a:solidFill>
              </a:rPr>
            </a:br>
            <a:r>
              <a:rPr lang="tr-TR" sz="6600" b="1" dirty="0" smtClean="0">
                <a:solidFill>
                  <a:srgbClr val="FFC000"/>
                </a:solidFill>
              </a:rPr>
              <a:t/>
            </a:r>
            <a:br>
              <a:rPr lang="tr-TR" sz="6600" b="1" dirty="0" smtClean="0">
                <a:solidFill>
                  <a:srgbClr val="FFC000"/>
                </a:solidFill>
              </a:rPr>
            </a:br>
            <a:r>
              <a:rPr lang="tr-TR" sz="6600" b="1" dirty="0" smtClean="0">
                <a:solidFill>
                  <a:srgbClr val="FFC000"/>
                </a:solidFill>
              </a:rPr>
              <a:t/>
            </a:r>
            <a:br>
              <a:rPr lang="tr-TR" sz="6600" b="1" dirty="0" smtClean="0">
                <a:solidFill>
                  <a:srgbClr val="FFC000"/>
                </a:solidFill>
              </a:rPr>
            </a:br>
            <a:endParaRPr lang="tr-TR" sz="6600" b="1" dirty="0">
              <a:solidFill>
                <a:srgbClr val="FFC000"/>
              </a:solidFill>
            </a:endParaRPr>
          </a:p>
        </p:txBody>
      </p:sp>
      <p:pic>
        <p:nvPicPr>
          <p:cNvPr id="3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96" y="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4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7704" y="267494"/>
            <a:ext cx="6779096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dirty="0" smtClean="0"/>
              <a:t>Tüm personellerimize AFAD / İSG ile ilgili seminer ve eğitimler verilmiştir.</a:t>
            </a:r>
            <a:endParaRPr lang="tr-TR" sz="3600" dirty="0"/>
          </a:p>
        </p:txBody>
      </p:sp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1" y="34330"/>
            <a:ext cx="1332000" cy="1398610"/>
          </a:xfrm>
          <a:prstGeom prst="rect">
            <a:avLst/>
          </a:prstGeom>
          <a:noFill/>
        </p:spPr>
      </p:pic>
      <p:pic>
        <p:nvPicPr>
          <p:cNvPr id="8" name="İçerik Yer Tutucus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7"/>
            <a:ext cx="4572000" cy="5135563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22437"/>
            <a:ext cx="4572000" cy="5135563"/>
          </a:xfrm>
        </p:spPr>
      </p:pic>
    </p:spTree>
    <p:extLst>
      <p:ext uri="{BB962C8B-B14F-4D97-AF65-F5344CB8AC3E}">
        <p14:creationId xmlns:p14="http://schemas.microsoft.com/office/powerpoint/2010/main" val="175591899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23728" y="267494"/>
            <a:ext cx="6563072" cy="1399032"/>
          </a:xfrm>
        </p:spPr>
        <p:txBody>
          <a:bodyPr>
            <a:noAutofit/>
          </a:bodyPr>
          <a:lstStyle/>
          <a:p>
            <a:pPr algn="ctr"/>
            <a:r>
              <a:rPr lang="tr-TR" sz="2800" dirty="0" smtClean="0"/>
              <a:t>23 Nisan da Atamızın huzuruna çelenk bırakılmış, sitemizde çocuklarımız ile  Bayram kutlaması yapılmıştır.</a:t>
            </a:r>
            <a:br>
              <a:rPr lang="tr-TR" sz="2800" dirty="0" smtClean="0"/>
            </a:br>
            <a:endParaRPr lang="tr-TR" sz="2800" dirty="0"/>
          </a:p>
        </p:txBody>
      </p:sp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1" y="34330"/>
            <a:ext cx="1332000" cy="1398610"/>
          </a:xfrm>
          <a:prstGeom prst="rect">
            <a:avLst/>
          </a:prstGeom>
          <a:noFill/>
        </p:spPr>
      </p:pic>
      <p:pic>
        <p:nvPicPr>
          <p:cNvPr id="8" name="İçerik Yer Tutucus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7"/>
            <a:ext cx="4572000" cy="5135563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22437"/>
            <a:ext cx="4572000" cy="5135563"/>
          </a:xfrm>
        </p:spPr>
      </p:pic>
    </p:spTree>
    <p:extLst>
      <p:ext uri="{BB962C8B-B14F-4D97-AF65-F5344CB8AC3E}">
        <p14:creationId xmlns:p14="http://schemas.microsoft.com/office/powerpoint/2010/main" val="31314384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004048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56230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79712" y="267494"/>
            <a:ext cx="6707088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dirty="0" smtClean="0"/>
              <a:t>19 Mayıs Gençlik ve Spor Bayramını coşkulu bir şekilde kutladık.</a:t>
            </a:r>
            <a:endParaRPr lang="tr-TR" sz="3600" dirty="0"/>
          </a:p>
        </p:txBody>
      </p:sp>
      <p:pic>
        <p:nvPicPr>
          <p:cNvPr id="6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1" y="34330"/>
            <a:ext cx="1332000" cy="1398610"/>
          </a:xfrm>
          <a:prstGeom prst="rect">
            <a:avLst/>
          </a:prstGeom>
          <a:noFill/>
        </p:spPr>
      </p:pic>
      <p:pic>
        <p:nvPicPr>
          <p:cNvPr id="9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22438"/>
            <a:ext cx="4648200" cy="5135562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22437"/>
            <a:ext cx="4460304" cy="5135563"/>
          </a:xfrm>
        </p:spPr>
      </p:pic>
    </p:spTree>
    <p:extLst>
      <p:ext uri="{BB962C8B-B14F-4D97-AF65-F5344CB8AC3E}">
        <p14:creationId xmlns:p14="http://schemas.microsoft.com/office/powerpoint/2010/main" val="8835150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7704" y="267494"/>
            <a:ext cx="6779096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dirty="0" smtClean="0"/>
              <a:t>Belediye Başkanımızın katılımı ile geleneksel aşure etkinliği yapılmıştır.</a:t>
            </a:r>
            <a:endParaRPr lang="tr-TR" sz="3600" dirty="0"/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1" y="34330"/>
            <a:ext cx="1332000" cy="1398610"/>
          </a:xfrm>
          <a:prstGeom prst="rect">
            <a:avLst/>
          </a:prstGeom>
          <a:noFill/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" y="1722437"/>
            <a:ext cx="4496861" cy="5135563"/>
          </a:xfrm>
        </p:spPr>
      </p:pic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22437"/>
            <a:ext cx="4648200" cy="5135563"/>
          </a:xfrm>
        </p:spPr>
      </p:pic>
    </p:spTree>
    <p:extLst>
      <p:ext uri="{BB962C8B-B14F-4D97-AF65-F5344CB8AC3E}">
        <p14:creationId xmlns:p14="http://schemas.microsoft.com/office/powerpoint/2010/main" val="420687495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1" y="3433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50871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35696" y="267494"/>
            <a:ext cx="6851104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dirty="0" smtClean="0"/>
              <a:t>30 Ağustos Zafer Bayramında atamızın huzuruna çelenk bırakma merasimine katıldık.</a:t>
            </a:r>
            <a:endParaRPr lang="tr-TR" sz="3200" dirty="0"/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88" y="0"/>
            <a:ext cx="1332000" cy="1398610"/>
          </a:xfrm>
          <a:prstGeom prst="rect">
            <a:avLst/>
          </a:prstGeom>
          <a:noFill/>
        </p:spPr>
      </p:pic>
      <p:pic>
        <p:nvPicPr>
          <p:cNvPr id="9" name="İçerik Yer Tutucusu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8" y="1700808"/>
            <a:ext cx="4502188" cy="5157192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700808"/>
            <a:ext cx="4648200" cy="5157192"/>
          </a:xfrm>
        </p:spPr>
      </p:pic>
    </p:spTree>
    <p:extLst>
      <p:ext uri="{BB962C8B-B14F-4D97-AF65-F5344CB8AC3E}">
        <p14:creationId xmlns:p14="http://schemas.microsoft.com/office/powerpoint/2010/main" val="2245844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pw/AL9nZEU2aUdp9KI8AJ25FUZhbtlyhgb82SpKsyVip9ZhvtQKYLpGMeHGbSyOQwkEu3-0BOe2ZE6HT-8zW_eWJQvuXbZpXeBGkO9pQYUjXdMsiXppY7OHr6Np36nmvjgIqfJeGFU2wWdY3et0h4t_pwGDiORXWA=w432-h937-no?authus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3.googleusercontent.com/pw/AL9nZEUDuF_-w1PY2eF_sMUOBq4WrS4GABMmZfNYAIN_caVmNAKcKr5DblEkjbRhk0duAtyoXJMQmdFBzTvH-lKlmCfRPYHjstqcASeQedcyL4qgsDTnNwbQwGIPVA_WCMvsdumSBh_zx8_eq2azhswpDQarbA=w432-h937-no?authus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6881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1345597" cy="1340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39420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75656" y="267494"/>
            <a:ext cx="7211144" cy="1399032"/>
          </a:xfrm>
        </p:spPr>
        <p:txBody>
          <a:bodyPr>
            <a:noAutofit/>
          </a:bodyPr>
          <a:lstStyle/>
          <a:p>
            <a:pPr algn="ctr"/>
            <a:r>
              <a:rPr lang="tr-TR" sz="2800" dirty="0"/>
              <a:t>29 Ekim </a:t>
            </a:r>
            <a:r>
              <a:rPr lang="tr-TR" sz="2800" dirty="0" smtClean="0"/>
              <a:t>Cumhuriyet Bayramını coşkulu bir şekilde kutladık.</a:t>
            </a:r>
            <a:endParaRPr lang="tr-TR" sz="2800" dirty="0"/>
          </a:p>
        </p:txBody>
      </p:sp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88" y="0"/>
            <a:ext cx="1332000" cy="1398610"/>
          </a:xfrm>
          <a:prstGeom prst="rect">
            <a:avLst/>
          </a:prstGeom>
          <a:noFill/>
        </p:spPr>
      </p:pic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4211960" cy="5085184"/>
          </a:xfr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72816"/>
            <a:ext cx="4932040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061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"/>
            <a:ext cx="4355976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999484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88" y="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34730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8" y="4263"/>
            <a:ext cx="4582478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88" y="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8755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464496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88" y="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21757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19672" y="267494"/>
            <a:ext cx="7067128" cy="1399032"/>
          </a:xfrm>
        </p:spPr>
        <p:txBody>
          <a:bodyPr>
            <a:normAutofit/>
          </a:bodyPr>
          <a:lstStyle/>
          <a:p>
            <a:pPr algn="ctr"/>
            <a:r>
              <a:rPr lang="tr-TR" sz="3600" dirty="0" smtClean="0"/>
              <a:t>10 Kasım da Atamızı andık.</a:t>
            </a:r>
            <a:endParaRPr lang="tr-TR" sz="3600" dirty="0"/>
          </a:p>
        </p:txBody>
      </p:sp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32000" cy="1398610"/>
          </a:xfrm>
          <a:prstGeom prst="rect">
            <a:avLst/>
          </a:prstGeom>
          <a:noFill/>
        </p:spPr>
      </p:pic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427984" cy="513556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22438"/>
            <a:ext cx="4716016" cy="5135562"/>
          </a:xfrm>
        </p:spPr>
      </p:pic>
    </p:spTree>
    <p:extLst>
      <p:ext uri="{BB962C8B-B14F-4D97-AF65-F5344CB8AC3E}">
        <p14:creationId xmlns:p14="http://schemas.microsoft.com/office/powerpoint/2010/main" val="9333945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5976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10455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Yılbaşı için site ortak alanını ışıklandırdık.</a:t>
            </a:r>
            <a:endParaRPr lang="tr-TR" sz="3200" dirty="0"/>
          </a:p>
        </p:txBody>
      </p:sp>
      <p:pic>
        <p:nvPicPr>
          <p:cNvPr id="7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3"/>
            <a:ext cx="1332000" cy="1398610"/>
          </a:xfrm>
          <a:prstGeom prst="rect">
            <a:avLst/>
          </a:prstGeom>
          <a:noFill/>
        </p:spPr>
      </p:pic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</p:txBody>
      </p:sp>
      <p:pic>
        <p:nvPicPr>
          <p:cNvPr id="10" name="İçerik Yer Tutucusu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427984" cy="5135562"/>
          </a:xfr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22437"/>
            <a:ext cx="4680520" cy="513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249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9308"/>
            <a:ext cx="4572000" cy="6887308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61" y="34330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55504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63688" y="267494"/>
            <a:ext cx="6923112" cy="1399032"/>
          </a:xfrm>
        </p:spPr>
        <p:txBody>
          <a:bodyPr>
            <a:normAutofit/>
          </a:bodyPr>
          <a:lstStyle/>
          <a:p>
            <a:pPr algn="ctr"/>
            <a:r>
              <a:rPr lang="tr-TR" sz="3200" dirty="0" smtClean="0"/>
              <a:t>Daire sakinlerimiz ile birlikte yeni yılı coşkulu bir şekilde kutladık.</a:t>
            </a:r>
            <a:endParaRPr lang="tr-TR" sz="3200" dirty="0"/>
          </a:p>
        </p:txBody>
      </p:sp>
      <p:pic>
        <p:nvPicPr>
          <p:cNvPr id="5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9" y="-19606"/>
            <a:ext cx="1332000" cy="1398610"/>
          </a:xfrm>
          <a:prstGeom prst="rect">
            <a:avLst/>
          </a:prstGeom>
          <a:noFill/>
        </p:spPr>
      </p:pic>
      <p:pic>
        <p:nvPicPr>
          <p:cNvPr id="8" name="İçerik Yer Tutucusu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438"/>
            <a:ext cx="4499992" cy="5135562"/>
          </a:xfrm>
        </p:spPr>
      </p:pic>
      <p:pic>
        <p:nvPicPr>
          <p:cNvPr id="9" name="İçerik Yer Tutucusu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22438"/>
            <a:ext cx="4644008" cy="5135562"/>
          </a:xfrm>
        </p:spPr>
      </p:pic>
    </p:spTree>
    <p:extLst>
      <p:ext uri="{BB962C8B-B14F-4D97-AF65-F5344CB8AC3E}">
        <p14:creationId xmlns:p14="http://schemas.microsoft.com/office/powerpoint/2010/main" val="38616213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9492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27" y="0"/>
            <a:ext cx="4591373" cy="6858000"/>
          </a:xfrm>
          <a:prstGeom prst="rect">
            <a:avLst/>
          </a:prstGeom>
        </p:spPr>
      </p:pic>
      <p:pic>
        <p:nvPicPr>
          <p:cNvPr id="4" name="Picture 2" descr="C:\Users\Enver.Zorlu\Desktop\GÜNCEL KONULAR\logo avru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89" y="-19606"/>
            <a:ext cx="1332000" cy="1398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2583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nlı">
  <a:themeElements>
    <a:clrScheme name="Canl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anlı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5439</TotalTime>
  <Words>678</Words>
  <Application>Microsoft Office PowerPoint</Application>
  <PresentationFormat>Ekran Gösterisi (4:3)</PresentationFormat>
  <Paragraphs>89</Paragraphs>
  <Slides>103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103</vt:i4>
      </vt:variant>
    </vt:vector>
  </HeadingPairs>
  <TitlesOfParts>
    <vt:vector size="108" baseType="lpstr">
      <vt:lpstr>Calibri</vt:lpstr>
      <vt:lpstr>Century Gothic</vt:lpstr>
      <vt:lpstr>Verdana</vt:lpstr>
      <vt:lpstr>Wingdings 2</vt:lpstr>
      <vt:lpstr>Canlı</vt:lpstr>
      <vt:lpstr>2022 YILI  AVRUPA KONUTLARI 1 SİTE YÖNETİMİ FAALİYETLERİ</vt:lpstr>
      <vt:lpstr>PowerPoint Sunusu</vt:lpstr>
      <vt:lpstr>   Çürümüş olan elektrik direklerinin tamiratları yapılmıştır.</vt:lpstr>
      <vt:lpstr>PowerPoint Sunusu</vt:lpstr>
      <vt:lpstr>   Arızalanan aydınlatma direklerinin    kabloları yenilenmiştir.</vt:lpstr>
      <vt:lpstr>PowerPoint Sunusu</vt:lpstr>
      <vt:lpstr> Çöken araç yollarının ve  kaldırımların  tamiratları yapılmıştır.</vt:lpstr>
      <vt:lpstr>     </vt:lpstr>
      <vt:lpstr>PowerPoint Sunusu</vt:lpstr>
      <vt:lpstr>        Çöken yürüyüş yollarının tamiratları yapılmıştır. </vt:lpstr>
      <vt:lpstr>  Yanmayan elektrik lambalarının günlük değişimi yapılmıştır.</vt:lpstr>
      <vt:lpstr>Ortak alan ızgaralarının bakımları yapılmıştır.</vt:lpstr>
      <vt:lpstr>    Havuz lambalarının tamiratları yapılmıştır.</vt:lpstr>
      <vt:lpstr>   Havuz zeminlerinin bakımları ve tamiratları yapılmıştır.</vt:lpstr>
      <vt:lpstr>Açık havuz alanının tamiratları yapılmıştır.</vt:lpstr>
      <vt:lpstr>Güvenlik kapılarının yanmayan ledleri değiştirilmiştir.</vt:lpstr>
      <vt:lpstr>Ortak alan ahşap aksamlarının tamiratları yapılmıştır.</vt:lpstr>
      <vt:lpstr>PowerPoint Sunusu</vt:lpstr>
      <vt:lpstr>PowerPoint Sunusu</vt:lpstr>
      <vt:lpstr>        Blok çatılarının periyodik bakımları yapılmıştır.</vt:lpstr>
      <vt:lpstr>         Uygun görünen yerlere duba montesi yapılmıştır.</vt:lpstr>
      <vt:lpstr>  Halı saha bakımları rutin olarak yapılmıştır.</vt:lpstr>
      <vt:lpstr>        Ortak alan uyarı levhaları yenilenmiştir.</vt:lpstr>
      <vt:lpstr>PowerPoint Sunusu</vt:lpstr>
      <vt:lpstr>    Kamera ve kartlı geçiş sistemi altyapı çalışmaları         teknik ekibimiz tarafından yapılmıştır.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Blok altı boru tıkanıklıklarına zamanında müdahale edilmiştir.</vt:lpstr>
      <vt:lpstr>Asansörlerimizin yıllık bakımları ve eksiklikleri tamamlanarak yeşil etiket alınmıştır.</vt:lpstr>
      <vt:lpstr> Ortak alan demir aksamlarının bakımları rutin olarak yapılmıştır.</vt:lpstr>
      <vt:lpstr>Jeneratörlerin düzenli olarak bakımı yapılmıştır.</vt:lpstr>
      <vt:lpstr>14 A blok genleşme tankı  temiz su atık  borularının değişimi yapılmıştır.</vt:lpstr>
      <vt:lpstr>13.blok hidrofor şebeke borusu patlağının onarımı yapılmıştır.</vt:lpstr>
      <vt:lpstr>Arızalı olan yangın hattı genleşme tankı yenilenmiştir.</vt:lpstr>
      <vt:lpstr>Dışardan dağcı desteği alınarak blok cephelerindeki izolasyon sorunları çözülmüştür.</vt:lpstr>
      <vt:lpstr>Yönetim ve Lokal Bölümü çatı tamiratları yapılmıştır.</vt:lpstr>
      <vt:lpstr>Trafik uyarı aynalarının bakımları düzenli olarak yapılmıştır.</vt:lpstr>
      <vt:lpstr>Açık havuz alanındaki kırık parkeler değiştirilmiştir.</vt:lpstr>
      <vt:lpstr>Club House bölümünde bölme yapılarak 2 adet etkinlik alanı oluşturulmuştur.</vt:lpstr>
      <vt:lpstr>Ortak alan ahşap aksamlarının boyaları yapılmıştır.</vt:lpstr>
      <vt:lpstr>Kaldırım ve yol boyaları yapılmıştır.</vt:lpstr>
      <vt:lpstr>Blok alt girişleri kazınmış ve boyanmıştır.</vt:lpstr>
      <vt:lpstr>Ortak alan demir aksamlarının boyaları yapılmıştır.</vt:lpstr>
      <vt:lpstr>PEYZAJ BÖLÜMÜ</vt:lpstr>
      <vt:lpstr>Ortak alan sulama hattındaki patlaklara zamanında müdahale edilmiştir.</vt:lpstr>
      <vt:lpstr>Budamalar düzenli bir şekilde yapılmıştır.</vt:lpstr>
      <vt:lpstr>PowerPoint Sunusu</vt:lpstr>
      <vt:lpstr>Uygun görülen yerlere çevre düzenlemesi yapılmıştır.</vt:lpstr>
      <vt:lpstr>Ağaç ve bitkiler düzenli olarak ilaçlanmıştır.</vt:lpstr>
      <vt:lpstr>Blok girişlerinde uygun görülen yerlere çiçek dikimi yapılmıştır.</vt:lpstr>
      <vt:lpstr>Palmiye ağaçlarının bakımları düzenli bir şekilde yapılmıştır.</vt:lpstr>
      <vt:lpstr>Ortak alanda uygun görülen yerlere palmiye ağacı dikimi yapılmıştır.</vt:lpstr>
      <vt:lpstr>Temizlik Bölümü</vt:lpstr>
      <vt:lpstr>Blok katları temizlik makinesi ile düzenli olarak yıkanmıştır.</vt:lpstr>
      <vt:lpstr>Korona virüs ile mücadele kapsamında tüm bloklar ilaçlanmıştır.</vt:lpstr>
      <vt:lpstr>Ortak alan mıntıka temizliği rutin olarak yapılmıştır.</vt:lpstr>
      <vt:lpstr>Blok önlerindeki kaydırmazlar yenilenmiştir.</vt:lpstr>
      <vt:lpstr>Sosyal tesislerin rutin temizlikleri yapılmıştır.</vt:lpstr>
      <vt:lpstr>Blok giriş camları ve lambaları düzenli olarak temizlenmiştir.</vt:lpstr>
      <vt:lpstr>Güvenlik mobları düzenli olarak temizlenmiştir.</vt:lpstr>
      <vt:lpstr>Otoparklar düzenli olarak yıkanmıştır.</vt:lpstr>
      <vt:lpstr>Rögarlar düzenli olarak temizlenmiştir.</vt:lpstr>
      <vt:lpstr>Ortak alandaki ızgaraların temizlikleri yapılmıştır.</vt:lpstr>
      <vt:lpstr>Havuz ve göletlerin düzenli temizlikleri yapılmıştır.</vt:lpstr>
      <vt:lpstr>Çöp konteynerleri düzenli olarak Belediye araçlarına yıkattırılmıştır.</vt:lpstr>
      <vt:lpstr>Rögarlar düzenli olarak ilaçlanmıştır.</vt:lpstr>
      <vt:lpstr>Ortak alan düzenli olarak ilaçlanmıştır.</vt:lpstr>
      <vt:lpstr>Belediye ile görüşülerek ortak alana 3 adet giyim kutusu konulmuştur.</vt:lpstr>
      <vt:lpstr>Yoğun kar yağışlarında  blok önleri ve yollar temizlenmiştir.</vt:lpstr>
      <vt:lpstr>PowerPoint Sunusu</vt:lpstr>
      <vt:lpstr>Kar yağışlarında uydu antenleri düzenli olarak temizlenmiştir.</vt:lpstr>
      <vt:lpstr>Oyun parkları düzenli olarak temizlenmiştir.</vt:lpstr>
      <vt:lpstr>GÜVENLİK                                </vt:lpstr>
      <vt:lpstr>2022  YILI OLAY ÖZETLERİ</vt:lpstr>
      <vt:lpstr>Her mesai başlangıcında güvenlik personellerine gerekli uyarılar yapılmıştır.</vt:lpstr>
      <vt:lpstr>Güvenlik bölümü günlük durum bilgilerini raporlayarak tüm Yönetim Kurulunu ve Site Yönetimine mail yoluyla her gün ulaştırmaktadır.</vt:lpstr>
      <vt:lpstr>  SOSYAL ETKİNLİKLERİMİZ 2022   </vt:lpstr>
      <vt:lpstr>Tüm personellerimize AFAD / İSG ile ilgili seminer ve eğitimler verilmiştir.</vt:lpstr>
      <vt:lpstr>23 Nisan da Atamızın huzuruna çelenk bırakılmış, sitemizde çocuklarımız ile  Bayram kutlaması yapılmıştır. </vt:lpstr>
      <vt:lpstr>PowerPoint Sunusu</vt:lpstr>
      <vt:lpstr>19 Mayıs Gençlik ve Spor Bayramını coşkulu bir şekilde kutladık.</vt:lpstr>
      <vt:lpstr>Belediye Başkanımızın katılımı ile geleneksel aşure etkinliği yapılmıştır.</vt:lpstr>
      <vt:lpstr>PowerPoint Sunusu</vt:lpstr>
      <vt:lpstr>30 Ağustos Zafer Bayramında atamızın huzuruna çelenk bırakma merasimine katıldık.</vt:lpstr>
      <vt:lpstr>29 Ekim Cumhuriyet Bayramını coşkulu bir şekilde kutladık.</vt:lpstr>
      <vt:lpstr>PowerPoint Sunusu</vt:lpstr>
      <vt:lpstr>PowerPoint Sunusu</vt:lpstr>
      <vt:lpstr>PowerPoint Sunusu</vt:lpstr>
      <vt:lpstr>10 Kasım da Atamızı andık.</vt:lpstr>
      <vt:lpstr>PowerPoint Sunusu</vt:lpstr>
      <vt:lpstr>Yılbaşı için site ortak alanını ışıklandırdık.</vt:lpstr>
      <vt:lpstr>PowerPoint Sunusu</vt:lpstr>
      <vt:lpstr>Daire sakinlerimiz ile birlikte yeni yılı coşkulu bir şekilde kutladık.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KAMERA BAKIM ÇALIŞMALARI YAPILDI</dc:title>
  <dc:creator>Ersin.Sen</dc:creator>
  <cp:lastModifiedBy>SITE-MUDUR</cp:lastModifiedBy>
  <cp:revision>495</cp:revision>
  <dcterms:created xsi:type="dcterms:W3CDTF">2014-01-23T11:11:55Z</dcterms:created>
  <dcterms:modified xsi:type="dcterms:W3CDTF">2023-01-13T07:59:28Z</dcterms:modified>
</cp:coreProperties>
</file>